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422" r:id="rId2"/>
    <p:sldId id="424" r:id="rId3"/>
    <p:sldId id="425" r:id="rId4"/>
    <p:sldId id="426" r:id="rId5"/>
    <p:sldId id="427" r:id="rId6"/>
    <p:sldId id="429" r:id="rId7"/>
    <p:sldId id="430" r:id="rId8"/>
    <p:sldId id="438" r:id="rId9"/>
    <p:sldId id="431" r:id="rId10"/>
    <p:sldId id="437" r:id="rId11"/>
    <p:sldId id="436" r:id="rId12"/>
    <p:sldId id="435" r:id="rId13"/>
    <p:sldId id="432" r:id="rId14"/>
    <p:sldId id="433" r:id="rId15"/>
    <p:sldId id="420" r:id="rId16"/>
    <p:sldId id="440" r:id="rId17"/>
  </p:sldIdLst>
  <p:sldSz cx="9144000" cy="6858000" type="screen4x3"/>
  <p:notesSz cx="7010400" cy="120396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A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261" autoAdjust="0"/>
  </p:normalViewPr>
  <p:slideViewPr>
    <p:cSldViewPr snapToObjects="1">
      <p:cViewPr varScale="1">
        <p:scale>
          <a:sx n="80" d="100"/>
          <a:sy n="80" d="100"/>
        </p:scale>
        <p:origin x="8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7840" cy="6019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Calibri" pitchFamily="34" charset="0"/>
              </a:defRPr>
            </a:lvl1pPr>
          </a:lstStyle>
          <a:p>
            <a:endParaRPr lang="en-US" altLang="en-US"/>
          </a:p>
        </p:txBody>
      </p:sp>
      <p:sp>
        <p:nvSpPr>
          <p:cNvPr id="17411" name="Rectangle 3"/>
          <p:cNvSpPr>
            <a:spLocks noGrp="1" noChangeArrowheads="1"/>
          </p:cNvSpPr>
          <p:nvPr>
            <p:ph type="dt" idx="1"/>
          </p:nvPr>
        </p:nvSpPr>
        <p:spPr bwMode="auto">
          <a:xfrm>
            <a:off x="3970938" y="0"/>
            <a:ext cx="3037840" cy="6019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fld id="{13845BD7-EAE6-4CAB-BFFB-521D62957D38}" type="datetime1">
              <a:rPr lang="en-US" altLang="en-US"/>
              <a:pPr/>
              <a:t>2/8/2017</a:t>
            </a:fld>
            <a:endParaRPr lang="en-US" altLang="en-US"/>
          </a:p>
        </p:txBody>
      </p:sp>
      <p:sp>
        <p:nvSpPr>
          <p:cNvPr id="20484" name="Rectangle 4"/>
          <p:cNvSpPr>
            <a:spLocks noGrp="1" noRot="1" noChangeAspect="1" noChangeArrowheads="1" noTextEdit="1"/>
          </p:cNvSpPr>
          <p:nvPr>
            <p:ph type="sldImg" idx="2"/>
          </p:nvPr>
        </p:nvSpPr>
        <p:spPr bwMode="auto">
          <a:xfrm>
            <a:off x="495300" y="903288"/>
            <a:ext cx="6019800" cy="4514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01040" y="5718810"/>
            <a:ext cx="5608320" cy="5417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11435531"/>
            <a:ext cx="3037840" cy="60198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Calibri" pitchFamily="34" charset="0"/>
              </a:defRPr>
            </a:lvl1pPr>
          </a:lstStyle>
          <a:p>
            <a:endParaRPr lang="en-US" altLang="en-US"/>
          </a:p>
        </p:txBody>
      </p:sp>
      <p:sp>
        <p:nvSpPr>
          <p:cNvPr id="17415" name="Rectangle 7"/>
          <p:cNvSpPr>
            <a:spLocks noGrp="1" noChangeArrowheads="1"/>
          </p:cNvSpPr>
          <p:nvPr>
            <p:ph type="sldNum" sz="quarter" idx="5"/>
          </p:nvPr>
        </p:nvSpPr>
        <p:spPr bwMode="auto">
          <a:xfrm>
            <a:off x="3970938" y="11435531"/>
            <a:ext cx="3037840" cy="60198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fld id="{4C6D4FF4-7EB1-4A49-A6BC-3E3BCE3C92EB}" type="slidenum">
              <a:rPr lang="en-US" altLang="en-US"/>
              <a:pPr/>
              <a:t>‹#›</a:t>
            </a:fld>
            <a:endParaRPr lang="en-US" altLang="en-US"/>
          </a:p>
        </p:txBody>
      </p:sp>
    </p:spTree>
    <p:extLst>
      <p:ext uri="{BB962C8B-B14F-4D97-AF65-F5344CB8AC3E}">
        <p14:creationId xmlns:p14="http://schemas.microsoft.com/office/powerpoint/2010/main" val="414543947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D4FF4-7EB1-4A49-A6BC-3E3BCE3C92EB}" type="slidenum">
              <a:rPr lang="en-US" altLang="en-US" smtClean="0"/>
              <a:pPr/>
              <a:t>1</a:t>
            </a:fld>
            <a:endParaRPr lang="en-US" altLang="en-US"/>
          </a:p>
        </p:txBody>
      </p:sp>
    </p:spTree>
    <p:extLst>
      <p:ext uri="{BB962C8B-B14F-4D97-AF65-F5344CB8AC3E}">
        <p14:creationId xmlns:p14="http://schemas.microsoft.com/office/powerpoint/2010/main" val="2589862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4C6D4FF4-7EB1-4A49-A6BC-3E3BCE3C92EB}" type="slidenum">
              <a:rPr lang="en-US" altLang="en-US" smtClean="0"/>
              <a:pPr/>
              <a:t>10</a:t>
            </a:fld>
            <a:endParaRPr lang="en-US" altLang="en-US"/>
          </a:p>
        </p:txBody>
      </p:sp>
    </p:spTree>
    <p:extLst>
      <p:ext uri="{BB962C8B-B14F-4D97-AF65-F5344CB8AC3E}">
        <p14:creationId xmlns:p14="http://schemas.microsoft.com/office/powerpoint/2010/main" val="3101441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Steering Committee members</a:t>
            </a:r>
            <a:r>
              <a:rPr lang="en-US" baseline="0" dirty="0" smtClean="0"/>
              <a:t> (Shared Vision Task Force</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4C6D4FF4-7EB1-4A49-A6BC-3E3BCE3C92EB}" type="slidenum">
              <a:rPr lang="en-US" altLang="en-US" smtClean="0"/>
              <a:pPr/>
              <a:t>11</a:t>
            </a:fld>
            <a:endParaRPr lang="en-US" altLang="en-US"/>
          </a:p>
        </p:txBody>
      </p:sp>
    </p:spTree>
    <p:extLst>
      <p:ext uri="{BB962C8B-B14F-4D97-AF65-F5344CB8AC3E}">
        <p14:creationId xmlns:p14="http://schemas.microsoft.com/office/powerpoint/2010/main" val="3406888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8CF0695C-F6BF-9A4A-AD8F-9728E93831A6}" type="slidenum">
              <a:rPr lang="en-US" smtClean="0"/>
              <a:pPr/>
              <a:t>12</a:t>
            </a:fld>
            <a:endParaRPr lang="en-US"/>
          </a:p>
        </p:txBody>
      </p:sp>
    </p:spTree>
    <p:extLst>
      <p:ext uri="{BB962C8B-B14F-4D97-AF65-F5344CB8AC3E}">
        <p14:creationId xmlns:p14="http://schemas.microsoft.com/office/powerpoint/2010/main" val="2262657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lnSpc>
                <a:spcPct val="90000"/>
              </a:lnSpc>
              <a:spcBef>
                <a:spcPts val="0"/>
              </a:spcBef>
              <a:spcAft>
                <a:spcPts val="0"/>
              </a:spcAft>
              <a:defRPr/>
            </a:pPr>
            <a:r>
              <a:rPr lang="en-GB" dirty="0" smtClean="0">
                <a:solidFill>
                  <a:schemeClr val="dk1"/>
                </a:solidFill>
                <a:ea typeface="Calibri"/>
                <a:cs typeface="Calibri"/>
                <a:sym typeface="Calibri"/>
              </a:rPr>
              <a:t>In </a:t>
            </a:r>
            <a:r>
              <a:rPr lang="en-GB" dirty="0" smtClean="0">
                <a:solidFill>
                  <a:schemeClr val="dk1"/>
                </a:solidFill>
                <a:ea typeface="Calibri"/>
                <a:cs typeface="Calibri"/>
                <a:sym typeface="Calibri"/>
              </a:rPr>
              <a:t>the Fall of 2014 a project charter was developed which included this vision statement for the project</a:t>
            </a:r>
          </a:p>
          <a:p>
            <a:pPr>
              <a:defRPr/>
            </a:pPr>
            <a:endParaRPr lang="en-US" dirty="0"/>
          </a:p>
        </p:txBody>
      </p:sp>
      <p:sp>
        <p:nvSpPr>
          <p:cNvPr id="6553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57066" indent="-291179" eaLnBrk="0" hangingPunct="0">
              <a:defRPr sz="2400">
                <a:solidFill>
                  <a:schemeClr val="tx1"/>
                </a:solidFill>
                <a:latin typeface="Arial" panose="020B0604020202020204" pitchFamily="34" charset="0"/>
                <a:ea typeface="ＭＳ Ｐゴシック" panose="020B0600070205080204" pitchFamily="34" charset="-128"/>
              </a:defRPr>
            </a:lvl2pPr>
            <a:lvl3pPr marL="1164717" indent="-232943" eaLnBrk="0" hangingPunct="0">
              <a:defRPr sz="2400">
                <a:solidFill>
                  <a:schemeClr val="tx1"/>
                </a:solidFill>
                <a:latin typeface="Arial" panose="020B0604020202020204" pitchFamily="34" charset="0"/>
                <a:ea typeface="ＭＳ Ｐゴシック" panose="020B0600070205080204" pitchFamily="34" charset="-128"/>
              </a:defRPr>
            </a:lvl3pPr>
            <a:lvl4pPr marL="1630604" indent="-232943" eaLnBrk="0" hangingPunct="0">
              <a:defRPr sz="2400">
                <a:solidFill>
                  <a:schemeClr val="tx1"/>
                </a:solidFill>
                <a:latin typeface="Arial" panose="020B0604020202020204" pitchFamily="34" charset="0"/>
                <a:ea typeface="ＭＳ Ｐゴシック" panose="020B0600070205080204" pitchFamily="34" charset="-128"/>
              </a:defRPr>
            </a:lvl4pPr>
            <a:lvl5pPr marL="2096491" indent="-232943" eaLnBrk="0" hangingPunct="0">
              <a:defRPr sz="2400">
                <a:solidFill>
                  <a:schemeClr val="tx1"/>
                </a:solidFill>
                <a:latin typeface="Arial" panose="020B0604020202020204" pitchFamily="34" charset="0"/>
                <a:ea typeface="ＭＳ Ｐゴシック" panose="020B0600070205080204" pitchFamily="34" charset="-128"/>
              </a:defRPr>
            </a:lvl5pPr>
            <a:lvl6pPr marL="2562377"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28264"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94151"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60038"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B388D97-C020-4897-9A85-46E6BF9313CA}" type="slidenum">
              <a:rPr lang="en-US" altLang="en-US" sz="1200"/>
              <a:pPr eaLnBrk="1" hangingPunct="1"/>
              <a:t>13</a:t>
            </a:fld>
            <a:endParaRPr lang="en-US" altLang="en-US" sz="1200"/>
          </a:p>
        </p:txBody>
      </p:sp>
    </p:spTree>
    <p:extLst>
      <p:ext uri="{BB962C8B-B14F-4D97-AF65-F5344CB8AC3E}">
        <p14:creationId xmlns:p14="http://schemas.microsoft.com/office/powerpoint/2010/main" val="2715145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wrap="square" numCol="1" anchor="t" anchorCtr="0" compatLnSpc="1">
            <a:prstTxWarp prst="textNoShape">
              <a:avLst/>
            </a:prstTxWarp>
          </a:bodyPr>
          <a:lstStyle/>
          <a:p>
            <a:pPr marL="168237" indent="-168237">
              <a:lnSpc>
                <a:spcPct val="90000"/>
              </a:lnSpc>
              <a:spcBef>
                <a:spcPts val="408"/>
              </a:spcBef>
              <a:buSzPct val="25000"/>
            </a:pPr>
            <a:r>
              <a:rPr lang="en-GB" altLang="en-US" dirty="0" smtClean="0">
                <a:solidFill>
                  <a:srgbClr val="000000"/>
                </a:solidFill>
                <a:ea typeface="ＭＳ Ｐゴシック" panose="020B0600070205080204" pitchFamily="34" charset="-128"/>
                <a:sym typeface="Calibri" panose="020F0502020204030204" pitchFamily="34" charset="0"/>
              </a:rPr>
              <a:t>No mention </a:t>
            </a:r>
            <a:r>
              <a:rPr lang="en-GB" altLang="en-US" dirty="0" smtClean="0">
                <a:solidFill>
                  <a:srgbClr val="000000"/>
                </a:solidFill>
                <a:ea typeface="ＭＳ Ｐゴシック" panose="020B0600070205080204" pitchFamily="34" charset="-128"/>
                <a:sym typeface="Calibri" panose="020F0502020204030204" pitchFamily="34" charset="0"/>
              </a:rPr>
              <a:t>of specific technology – this is</a:t>
            </a:r>
            <a:r>
              <a:rPr lang="en-GB" altLang="en-US" baseline="0" dirty="0" smtClean="0">
                <a:solidFill>
                  <a:srgbClr val="000000"/>
                </a:solidFill>
                <a:ea typeface="ＭＳ Ｐゴシック" panose="020B0600070205080204" pitchFamily="34" charset="-128"/>
                <a:sym typeface="Calibri" panose="020F0502020204030204" pitchFamily="34" charset="0"/>
              </a:rPr>
              <a:t> </a:t>
            </a:r>
            <a:r>
              <a:rPr lang="en-GB" altLang="en-US" baseline="0" dirty="0" smtClean="0">
                <a:solidFill>
                  <a:srgbClr val="000000"/>
                </a:solidFill>
                <a:ea typeface="ＭＳ Ｐゴシック" panose="020B0600070205080204" pitchFamily="34" charset="-128"/>
                <a:sym typeface="Calibri" panose="020F0502020204030204" pitchFamily="34" charset="0"/>
              </a:rPr>
              <a:t>deliberate.</a:t>
            </a:r>
            <a:endParaRPr lang="en-GB" altLang="en-US" dirty="0" smtClean="0">
              <a:solidFill>
                <a:srgbClr val="000000"/>
              </a:solidFill>
              <a:ea typeface="ＭＳ Ｐゴシック" panose="020B0600070205080204" pitchFamily="34" charset="-128"/>
              <a:sym typeface="Calibri" panose="020F0502020204030204" pitchFamily="34" charset="0"/>
            </a:endParaRPr>
          </a:p>
          <a:p>
            <a:pPr marL="168237" indent="-168237"/>
            <a:endParaRPr lang="en-US" altLang="en-US" dirty="0" smtClean="0">
              <a:ea typeface="ＭＳ Ｐゴシック" panose="020B0600070205080204" pitchFamily="34" charset="-128"/>
            </a:endParaRPr>
          </a:p>
        </p:txBody>
      </p:sp>
      <p:sp>
        <p:nvSpPr>
          <p:cNvPr id="6656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57066" indent="-291179" eaLnBrk="0" hangingPunct="0">
              <a:defRPr sz="2400">
                <a:solidFill>
                  <a:schemeClr val="tx1"/>
                </a:solidFill>
                <a:latin typeface="Arial" panose="020B0604020202020204" pitchFamily="34" charset="0"/>
                <a:ea typeface="ＭＳ Ｐゴシック" panose="020B0600070205080204" pitchFamily="34" charset="-128"/>
              </a:defRPr>
            </a:lvl2pPr>
            <a:lvl3pPr marL="1164717" indent="-232943" eaLnBrk="0" hangingPunct="0">
              <a:defRPr sz="2400">
                <a:solidFill>
                  <a:schemeClr val="tx1"/>
                </a:solidFill>
                <a:latin typeface="Arial" panose="020B0604020202020204" pitchFamily="34" charset="0"/>
                <a:ea typeface="ＭＳ Ｐゴシック" panose="020B0600070205080204" pitchFamily="34" charset="-128"/>
              </a:defRPr>
            </a:lvl3pPr>
            <a:lvl4pPr marL="1630604" indent="-232943" eaLnBrk="0" hangingPunct="0">
              <a:defRPr sz="2400">
                <a:solidFill>
                  <a:schemeClr val="tx1"/>
                </a:solidFill>
                <a:latin typeface="Arial" panose="020B0604020202020204" pitchFamily="34" charset="0"/>
                <a:ea typeface="ＭＳ Ｐゴシック" panose="020B0600070205080204" pitchFamily="34" charset="-128"/>
              </a:defRPr>
            </a:lvl4pPr>
            <a:lvl5pPr marL="2096491" indent="-232943" eaLnBrk="0" hangingPunct="0">
              <a:defRPr sz="2400">
                <a:solidFill>
                  <a:schemeClr val="tx1"/>
                </a:solidFill>
                <a:latin typeface="Arial" panose="020B0604020202020204" pitchFamily="34" charset="0"/>
                <a:ea typeface="ＭＳ Ｐゴシック" panose="020B0600070205080204" pitchFamily="34" charset="-128"/>
              </a:defRPr>
            </a:lvl5pPr>
            <a:lvl6pPr marL="2562377"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28264"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94151"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60038"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DE42988-875D-448F-AF1F-B29CCCE7400F}" type="slidenum">
              <a:rPr lang="en-US" altLang="en-US" sz="1200"/>
              <a:pPr eaLnBrk="1" hangingPunct="1"/>
              <a:t>14</a:t>
            </a:fld>
            <a:endParaRPr lang="en-US" altLang="en-US" sz="1200"/>
          </a:p>
        </p:txBody>
      </p:sp>
    </p:spTree>
    <p:extLst>
      <p:ext uri="{BB962C8B-B14F-4D97-AF65-F5344CB8AC3E}">
        <p14:creationId xmlns:p14="http://schemas.microsoft.com/office/powerpoint/2010/main" val="403905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ltLang="en-US" dirty="0" smtClean="0"/>
              <a:t>Foundation for building the CF vision – short-term, mid-term, long-term</a:t>
            </a:r>
            <a:endParaRPr lang="en-CA" altLang="en-US" dirty="0" smtClean="0"/>
          </a:p>
          <a:p>
            <a:pPr eaLnBrk="1" hangingPunct="1"/>
            <a:endParaRPr lang="en-CA" altLang="en-US" dirty="0" smtClean="0"/>
          </a:p>
        </p:txBody>
      </p:sp>
      <p:sp>
        <p:nvSpPr>
          <p:cNvPr id="11268" name="Slide Number Placeholder 3"/>
          <p:cNvSpPr>
            <a:spLocks noGrp="1"/>
          </p:cNvSpPr>
          <p:nvPr>
            <p:ph type="sldNum" sz="quarter" idx="5"/>
          </p:nvPr>
        </p:nvSpPr>
        <p:spPr bwMode="auto">
          <a:noFill/>
          <a:ln>
            <a:miter lim="800000"/>
            <a:headEnd/>
            <a:tailEnd/>
          </a:ln>
        </p:spPr>
        <p:txBody>
          <a:bodyPr/>
          <a:lstStyle/>
          <a:p>
            <a:fld id="{4EB01786-E1C9-432F-8355-E555E483A211}" type="slidenum">
              <a:rPr lang="en-CA" altLang="en-US"/>
              <a:pPr/>
              <a:t>15</a:t>
            </a:fld>
            <a:endParaRPr lang="en-CA" altLang="en-US"/>
          </a:p>
        </p:txBody>
      </p:sp>
    </p:spTree>
    <p:extLst>
      <p:ext uri="{BB962C8B-B14F-4D97-AF65-F5344CB8AC3E}">
        <p14:creationId xmlns:p14="http://schemas.microsoft.com/office/powerpoint/2010/main" val="2881999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42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anose="020B0600070205080204" pitchFamily="34" charset="-128"/>
            </a:endParaRPr>
          </a:p>
        </p:txBody>
      </p:sp>
      <p:sp>
        <p:nvSpPr>
          <p:cNvPr id="942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57066" indent="-291179" eaLnBrk="0" hangingPunct="0">
              <a:defRPr sz="2400">
                <a:solidFill>
                  <a:schemeClr val="tx1"/>
                </a:solidFill>
                <a:latin typeface="Arial" panose="020B0604020202020204" pitchFamily="34" charset="0"/>
                <a:ea typeface="ＭＳ Ｐゴシック" panose="020B0600070205080204" pitchFamily="34" charset="-128"/>
              </a:defRPr>
            </a:lvl2pPr>
            <a:lvl3pPr marL="1164717" indent="-232943" eaLnBrk="0" hangingPunct="0">
              <a:defRPr sz="2400">
                <a:solidFill>
                  <a:schemeClr val="tx1"/>
                </a:solidFill>
                <a:latin typeface="Arial" panose="020B0604020202020204" pitchFamily="34" charset="0"/>
                <a:ea typeface="ＭＳ Ｐゴシック" panose="020B0600070205080204" pitchFamily="34" charset="-128"/>
              </a:defRPr>
            </a:lvl3pPr>
            <a:lvl4pPr marL="1630604" indent="-232943" eaLnBrk="0" hangingPunct="0">
              <a:defRPr sz="2400">
                <a:solidFill>
                  <a:schemeClr val="tx1"/>
                </a:solidFill>
                <a:latin typeface="Arial" panose="020B0604020202020204" pitchFamily="34" charset="0"/>
                <a:ea typeface="ＭＳ Ｐゴシック" panose="020B0600070205080204" pitchFamily="34" charset="-128"/>
              </a:defRPr>
            </a:lvl4pPr>
            <a:lvl5pPr marL="2096491" indent="-232943" eaLnBrk="0" hangingPunct="0">
              <a:defRPr sz="2400">
                <a:solidFill>
                  <a:schemeClr val="tx1"/>
                </a:solidFill>
                <a:latin typeface="Arial" panose="020B0604020202020204" pitchFamily="34" charset="0"/>
                <a:ea typeface="ＭＳ Ｐゴシック" panose="020B0600070205080204" pitchFamily="34" charset="-128"/>
              </a:defRPr>
            </a:lvl5pPr>
            <a:lvl6pPr marL="2562377"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28264"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94151"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960038" indent="-232943" defTabSz="465887"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6DDC148-D436-4996-BD3C-DA657788C910}" type="slidenum">
              <a:rPr lang="en-US" altLang="en-US" sz="1200"/>
              <a:pPr eaLnBrk="1" hangingPunct="1"/>
              <a:t>16</a:t>
            </a:fld>
            <a:endParaRPr lang="en-US" altLang="en-US" sz="1200"/>
          </a:p>
        </p:txBody>
      </p:sp>
    </p:spTree>
    <p:extLst>
      <p:ext uri="{BB962C8B-B14F-4D97-AF65-F5344CB8AC3E}">
        <p14:creationId xmlns:p14="http://schemas.microsoft.com/office/powerpoint/2010/main" val="4131908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F0695C-F6BF-9A4A-AD8F-9728E93831A6}" type="slidenum">
              <a:rPr lang="en-US" smtClean="0"/>
              <a:pPr/>
              <a:t>2</a:t>
            </a:fld>
            <a:endParaRPr lang="en-US"/>
          </a:p>
        </p:txBody>
      </p:sp>
    </p:spTree>
    <p:extLst>
      <p:ext uri="{BB962C8B-B14F-4D97-AF65-F5344CB8AC3E}">
        <p14:creationId xmlns:p14="http://schemas.microsoft.com/office/powerpoint/2010/main" val="2223347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OCUL, or the Ontario Council of University Libraries, is a consortium of all the libraries at Ontario’s 21 universities. It has a province wide reach from Lakehead University to the University of Windsor in the south and reaching as far east as Ottawa and Carleton in Ottawa and of course all the universities in between.  </a:t>
            </a:r>
          </a:p>
          <a:p>
            <a:pPr>
              <a:spcBef>
                <a:spcPct val="0"/>
              </a:spcBef>
            </a:pPr>
            <a:endParaRPr lang="en-US" altLang="en-US" smtClean="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900">
                <a:solidFill>
                  <a:schemeClr val="tx1"/>
                </a:solidFill>
                <a:latin typeface="Arial" panose="020B0604020202020204" pitchFamily="34" charset="0"/>
                <a:ea typeface="ＭＳ Ｐゴシック" panose="020B0600070205080204" pitchFamily="34" charset="-128"/>
              </a:defRPr>
            </a:lvl1pPr>
            <a:lvl2pPr marL="901211" indent="-346619" eaLnBrk="0" hangingPunct="0">
              <a:defRPr sz="2900">
                <a:solidFill>
                  <a:schemeClr val="tx1"/>
                </a:solidFill>
                <a:latin typeface="Arial" panose="020B0604020202020204" pitchFamily="34" charset="0"/>
                <a:ea typeface="ＭＳ Ｐゴシック" panose="020B0600070205080204" pitchFamily="34" charset="-128"/>
              </a:defRPr>
            </a:lvl2pPr>
            <a:lvl3pPr marL="1386479" indent="-277295" eaLnBrk="0" hangingPunct="0">
              <a:defRPr sz="2900">
                <a:solidFill>
                  <a:schemeClr val="tx1"/>
                </a:solidFill>
                <a:latin typeface="Arial" panose="020B0604020202020204" pitchFamily="34" charset="0"/>
                <a:ea typeface="ＭＳ Ｐゴシック" panose="020B0600070205080204" pitchFamily="34" charset="-128"/>
              </a:defRPr>
            </a:lvl3pPr>
            <a:lvl4pPr marL="1941071" indent="-277295" eaLnBrk="0" hangingPunct="0">
              <a:defRPr sz="2900">
                <a:solidFill>
                  <a:schemeClr val="tx1"/>
                </a:solidFill>
                <a:latin typeface="Arial" panose="020B0604020202020204" pitchFamily="34" charset="0"/>
                <a:ea typeface="ＭＳ Ｐゴシック" panose="020B0600070205080204" pitchFamily="34" charset="-128"/>
              </a:defRPr>
            </a:lvl4pPr>
            <a:lvl5pPr marL="2495663" indent="-277295" eaLnBrk="0" hangingPunct="0">
              <a:defRPr sz="2900">
                <a:solidFill>
                  <a:schemeClr val="tx1"/>
                </a:solidFill>
                <a:latin typeface="Arial" panose="020B0604020202020204" pitchFamily="34" charset="0"/>
                <a:ea typeface="ＭＳ Ｐゴシック" panose="020B0600070205080204" pitchFamily="34" charset="-128"/>
              </a:defRPr>
            </a:lvl5pPr>
            <a:lvl6pPr marL="3050254" indent="-277295" defTabSz="554592"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6pPr>
            <a:lvl7pPr marL="3604845" indent="-277295" defTabSz="554592"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7pPr>
            <a:lvl8pPr marL="4159437" indent="-277295" defTabSz="554592"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8pPr>
            <a:lvl9pPr marL="4714029" indent="-277295" defTabSz="554592" eaLnBrk="0" fontAlgn="base" hangingPunct="0">
              <a:spcBef>
                <a:spcPct val="0"/>
              </a:spcBef>
              <a:spcAft>
                <a:spcPct val="0"/>
              </a:spcAft>
              <a:defRPr sz="2900">
                <a:solidFill>
                  <a:schemeClr val="tx1"/>
                </a:solidFill>
                <a:latin typeface="Arial" panose="020B0604020202020204" pitchFamily="34" charset="0"/>
                <a:ea typeface="ＭＳ Ｐゴシック" panose="020B0600070205080204" pitchFamily="34" charset="-128"/>
              </a:defRPr>
            </a:lvl9pPr>
          </a:lstStyle>
          <a:p>
            <a:pPr eaLnBrk="1" hangingPunct="1"/>
            <a:fld id="{F34BD1ED-65A5-4F48-BD90-D428396FED30}" type="slidenum">
              <a:rPr lang="en-US" altLang="en-US" sz="1400">
                <a:solidFill>
                  <a:prstClr val="black"/>
                </a:solidFill>
              </a:rPr>
              <a:pPr eaLnBrk="1" hangingPunct="1"/>
              <a:t>3</a:t>
            </a:fld>
            <a:endParaRPr lang="en-US" altLang="en-US" sz="1400" dirty="0">
              <a:solidFill>
                <a:prstClr val="black"/>
              </a:solidFill>
            </a:endParaRPr>
          </a:p>
        </p:txBody>
      </p:sp>
    </p:spTree>
    <p:extLst>
      <p:ext uri="{BB962C8B-B14F-4D97-AF65-F5344CB8AC3E}">
        <p14:creationId xmlns:p14="http://schemas.microsoft.com/office/powerpoint/2010/main" val="2938566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1" name="Shape 100"/>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xmlns="">
                <a:solidFill>
                  <a:srgbClr val="FFFFFF"/>
                </a:solidFill>
              </a14:hiddenFill>
            </a:ext>
          </a:extLst>
        </p:spPr>
      </p:sp>
      <p:sp>
        <p:nvSpPr>
          <p:cNvPr id="30722" name="Shape 101"/>
          <p:cNvSpPr txBox="1">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10900" tIns="110900" rIns="110900" bIns="110900" numCol="1" anchor="t" anchorCtr="0" compatLnSpc="1">
            <a:prstTxWarp prst="textNoShape">
              <a:avLst/>
            </a:prstTxWarp>
          </a:bodyPr>
          <a:lstStyle/>
          <a:p>
            <a:pPr>
              <a:lnSpc>
                <a:spcPct val="115000"/>
              </a:lnSpc>
              <a:spcBef>
                <a:spcPct val="0"/>
              </a:spcBef>
              <a:buClr>
                <a:srgbClr val="000000"/>
              </a:buClr>
              <a:buSzPct val="92000"/>
            </a:pPr>
            <a:r>
              <a:rPr lang="en-US" altLang="en-US" dirty="0" smtClean="0">
                <a:solidFill>
                  <a:srgbClr val="000000"/>
                </a:solidFill>
                <a:sym typeface="Calibri" panose="020F0502020204030204" pitchFamily="34" charset="0"/>
              </a:rPr>
              <a:t>The total university student population in Ontario is over 466,000 – this is about 1/3 of all the university students in Canada.</a:t>
            </a:r>
          </a:p>
          <a:p>
            <a:pPr>
              <a:lnSpc>
                <a:spcPct val="115000"/>
              </a:lnSpc>
              <a:spcBef>
                <a:spcPct val="0"/>
              </a:spcBef>
              <a:buClr>
                <a:srgbClr val="000000"/>
              </a:buClr>
              <a:buSzPct val="92000"/>
            </a:pPr>
            <a:r>
              <a:rPr lang="en-US" altLang="en-US" dirty="0" smtClean="0">
                <a:solidFill>
                  <a:srgbClr val="000000"/>
                </a:solidFill>
                <a:sym typeface="Calibri" panose="020F0502020204030204" pitchFamily="34" charset="0"/>
              </a:rPr>
              <a:t>As you can see the population at the Ontario universities varies considerably. So there is a diversity of needs for our members and their communities.</a:t>
            </a:r>
          </a:p>
        </p:txBody>
      </p:sp>
    </p:spTree>
    <p:extLst>
      <p:ext uri="{BB962C8B-B14F-4D97-AF65-F5344CB8AC3E}">
        <p14:creationId xmlns:p14="http://schemas.microsoft.com/office/powerpoint/2010/main" val="253061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69" name="Shape 113"/>
          <p:cNvSpPr>
            <a:spLocks noGrp="1" noRot="1" noChangeAspect="1" noTextEdit="1"/>
          </p:cNvSpPr>
          <p:nvPr>
            <p:ph type="sldImg" idx="2"/>
          </p:nvPr>
        </p:nvSpPr>
        <p:spPr bwMode="auto">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 name="T10" fmla="*/ 0 w 120000"/>
              <a:gd name="T11" fmla="*/ 0 h 120000"/>
              <a:gd name="T12" fmla="*/ 120000 w 120000"/>
              <a:gd name="T13" fmla="*/ 120000 h 120000"/>
            </a:gdLst>
            <a:ahLst/>
            <a:cxnLst>
              <a:cxn ang="0">
                <a:pos x="T0" y="T1"/>
              </a:cxn>
              <a:cxn ang="0">
                <a:pos x="T2" y="T3"/>
              </a:cxn>
              <a:cxn ang="0">
                <a:pos x="T4" y="T5"/>
              </a:cxn>
              <a:cxn ang="0">
                <a:pos x="T6" y="T7"/>
              </a:cxn>
              <a:cxn ang="0">
                <a:pos x="T8" y="T9"/>
              </a:cxn>
            </a:cxnLst>
            <a:rect l="T10" t="T11" r="T12" b="T13"/>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xmlns="">
                <a:solidFill>
                  <a:srgbClr val="FFFFFF"/>
                </a:solidFill>
              </a14:hiddenFill>
            </a:ext>
          </a:extLst>
        </p:spPr>
      </p:sp>
      <p:sp>
        <p:nvSpPr>
          <p:cNvPr id="32770" name="Shape 114"/>
          <p:cNvSpPr txBox="1">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10900" tIns="110900" rIns="110900" bIns="110900" numCol="1" anchor="t" anchorCtr="0" compatLnSpc="1">
            <a:prstTxWarp prst="textNoShape">
              <a:avLst/>
            </a:prstTxWarp>
          </a:bodyPr>
          <a:lstStyle/>
          <a:p>
            <a:pPr>
              <a:spcBef>
                <a:spcPct val="0"/>
              </a:spcBef>
              <a:buClr>
                <a:srgbClr val="000000"/>
              </a:buClr>
            </a:pPr>
            <a:r>
              <a:rPr lang="en-US" altLang="en-US" dirty="0" smtClean="0">
                <a:solidFill>
                  <a:srgbClr val="000000"/>
                </a:solidFill>
              </a:rPr>
              <a:t>The universities come together through OCUL to do many things, all focused around three core principles: Collaboration, Innovation and Service Delivery.</a:t>
            </a:r>
          </a:p>
          <a:p>
            <a:pPr>
              <a:spcBef>
                <a:spcPct val="0"/>
              </a:spcBef>
            </a:pPr>
            <a:endParaRPr lang="en-US" altLang="en-US" dirty="0" smtClean="0"/>
          </a:p>
          <a:p>
            <a:pPr>
              <a:spcBef>
                <a:spcPct val="0"/>
              </a:spcBef>
            </a:pPr>
            <a:r>
              <a:rPr lang="en-US" altLang="en-US" dirty="0" smtClean="0"/>
              <a:t>The key OCUL activities include:</a:t>
            </a:r>
          </a:p>
          <a:p>
            <a:pPr>
              <a:spcBef>
                <a:spcPct val="0"/>
              </a:spcBef>
            </a:pPr>
            <a:r>
              <a:rPr lang="en-US" altLang="en-US" b="1" dirty="0" smtClean="0"/>
              <a:t>Collections</a:t>
            </a:r>
            <a:r>
              <a:rPr lang="en-US" altLang="en-US" dirty="0" smtClean="0"/>
              <a:t> - Licensing </a:t>
            </a:r>
            <a:r>
              <a:rPr lang="en-US" altLang="en-US" dirty="0" smtClean="0"/>
              <a:t>e-resources </a:t>
            </a:r>
            <a:r>
              <a:rPr lang="en-US" altLang="en-US" dirty="0" smtClean="0"/>
              <a:t>on behalf of members</a:t>
            </a:r>
          </a:p>
          <a:p>
            <a:pPr>
              <a:spcBef>
                <a:spcPct val="0"/>
              </a:spcBef>
            </a:pPr>
            <a:r>
              <a:rPr lang="en-US" altLang="en-US" b="1" dirty="0" smtClean="0"/>
              <a:t>Scholars Portal -</a:t>
            </a:r>
            <a:r>
              <a:rPr lang="en-US" altLang="en-US" dirty="0" smtClean="0"/>
              <a:t> shared technological infrastructure</a:t>
            </a:r>
          </a:p>
          <a:p>
            <a:pPr>
              <a:spcBef>
                <a:spcPct val="0"/>
              </a:spcBef>
            </a:pPr>
            <a:r>
              <a:rPr lang="en-US" altLang="en-US" b="1" dirty="0" smtClean="0"/>
              <a:t>Member services</a:t>
            </a:r>
            <a:r>
              <a:rPr lang="en-US" altLang="en-US" dirty="0" smtClean="0"/>
              <a:t> - which includes collaborative planning, advocacy, professional development, partnerships and research.</a:t>
            </a:r>
            <a:endParaRPr lang="en-US" altLang="en-US" dirty="0" smtClean="0">
              <a:solidFill>
                <a:srgbClr val="000000"/>
              </a:solidFill>
            </a:endParaRPr>
          </a:p>
          <a:p>
            <a:pPr>
              <a:spcBef>
                <a:spcPct val="0"/>
              </a:spcBef>
              <a:buClr>
                <a:srgbClr val="000000"/>
              </a:buClr>
            </a:pPr>
            <a:endParaRPr lang="en-US" altLang="en-US" dirty="0" smtClean="0">
              <a:solidFill>
                <a:srgbClr val="000000"/>
              </a:solidFill>
            </a:endParaRPr>
          </a:p>
          <a:p>
            <a:pPr>
              <a:spcBef>
                <a:spcPct val="0"/>
              </a:spcBef>
              <a:buClr>
                <a:srgbClr val="000000"/>
              </a:buClr>
            </a:pPr>
            <a:r>
              <a:rPr lang="en-US" altLang="en-US" dirty="0" smtClean="0">
                <a:solidFill>
                  <a:srgbClr val="000000"/>
                </a:solidFill>
              </a:rPr>
              <a:t>The impact of OCUL’s collaboration isn’t just about the collective outcomes. By coming together and discussing ideas, innovations, practices, this knowledge is also often taken back to individual institutions and implemented at a local level. OCUL is a hub for innovation and knowledge sharing that then moves outwards and is put into a local context. </a:t>
            </a:r>
          </a:p>
          <a:p>
            <a:pPr>
              <a:spcBef>
                <a:spcPct val="0"/>
              </a:spcBef>
              <a:buClr>
                <a:srgbClr val="000000"/>
              </a:buClr>
            </a:pPr>
            <a:r>
              <a:rPr lang="en-US" altLang="en-US" dirty="0" smtClean="0">
                <a:solidFill>
                  <a:srgbClr val="000000"/>
                </a:solidFill>
              </a:rPr>
              <a:t> </a:t>
            </a:r>
          </a:p>
          <a:p>
            <a:pPr>
              <a:spcBef>
                <a:spcPct val="0"/>
              </a:spcBef>
              <a:buClr>
                <a:srgbClr val="000000"/>
              </a:buClr>
            </a:pPr>
            <a:r>
              <a:rPr lang="en-US" altLang="en-US" dirty="0" smtClean="0">
                <a:solidFill>
                  <a:srgbClr val="000000"/>
                </a:solidFill>
              </a:rPr>
              <a:t>Like any organization of this type, OCUL’s success is due to committed member involvement. OCUL endeavors to make it as easy as possible for all university libraries to be involved, and for its activities to be fair and equitable. </a:t>
            </a:r>
          </a:p>
          <a:p>
            <a:pPr>
              <a:spcBef>
                <a:spcPct val="0"/>
              </a:spcBef>
            </a:pPr>
            <a:endParaRPr lang="en-US" altLang="en-US" dirty="0" smtClean="0"/>
          </a:p>
        </p:txBody>
      </p:sp>
    </p:spTree>
    <p:extLst>
      <p:ext uri="{BB962C8B-B14F-4D97-AF65-F5344CB8AC3E}">
        <p14:creationId xmlns:p14="http://schemas.microsoft.com/office/powerpoint/2010/main" val="71060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mn-lt"/>
                <a:ea typeface="+mn-ea"/>
                <a:cs typeface="+mn-cs"/>
              </a:rPr>
              <a:t>The </a:t>
            </a:r>
            <a:r>
              <a:rPr lang="en-US" sz="1400" dirty="0" smtClean="0">
                <a:latin typeface="+mn-lt"/>
                <a:ea typeface="+mn-ea"/>
                <a:cs typeface="+mn-cs"/>
              </a:rPr>
              <a:t>vision is defined by the existence of </a:t>
            </a:r>
            <a:r>
              <a:rPr lang="en-US" sz="1400" i="1" dirty="0" smtClean="0">
                <a:latin typeface="+mn-lt"/>
                <a:ea typeface="+mn-ea"/>
                <a:cs typeface="+mn-cs"/>
              </a:rPr>
              <a:t>a distributed and shared collaborative approach to print and electronic/digital resource management</a:t>
            </a:r>
            <a:r>
              <a:rPr lang="en-US" sz="1400" dirty="0" smtClean="0">
                <a:latin typeface="+mn-lt"/>
                <a:ea typeface="+mn-ea"/>
                <a:cs typeface="+mn-cs"/>
              </a:rPr>
              <a:t>. This </a:t>
            </a:r>
            <a:r>
              <a:rPr lang="en-US" sz="1400" b="1" dirty="0" smtClean="0">
                <a:latin typeface="+mn-lt"/>
                <a:ea typeface="+mn-ea"/>
                <a:cs typeface="+mn-cs"/>
              </a:rPr>
              <a:t>approach</a:t>
            </a:r>
            <a:r>
              <a:rPr lang="en-US" sz="1400" dirty="0" smtClean="0">
                <a:latin typeface="+mn-lt"/>
                <a:ea typeface="+mn-ea"/>
                <a:cs typeface="+mn-cs"/>
              </a:rPr>
              <a:t> builds upon existing OCUL-wide collaborative initiatives such as Scholars Portal technology and collaborative licensing.</a:t>
            </a:r>
          </a:p>
          <a:p>
            <a:endParaRPr lang="en-US" sz="1400" dirty="0" smtClean="0">
              <a:latin typeface="+mn-lt"/>
              <a:ea typeface="+mn-ea"/>
              <a:cs typeface="+mn-cs"/>
            </a:endParaRPr>
          </a:p>
          <a:p>
            <a:r>
              <a:rPr lang="en-US" sz="1400" dirty="0" smtClean="0">
                <a:latin typeface="+mn-lt"/>
                <a:ea typeface="+mn-ea"/>
                <a:cs typeface="+mn-cs"/>
              </a:rPr>
              <a:t>The keys to achieving the vision include:</a:t>
            </a:r>
          </a:p>
          <a:p>
            <a:r>
              <a:rPr lang="en-US" sz="1400" dirty="0" smtClean="0">
                <a:latin typeface="+mn-lt"/>
                <a:ea typeface="+mn-ea"/>
                <a:cs typeface="+mn-cs"/>
              </a:rPr>
              <a:t>Implement shared next generation library services platforms.</a:t>
            </a:r>
          </a:p>
          <a:p>
            <a:r>
              <a:rPr lang="en-US" sz="1400" dirty="0" smtClean="0">
                <a:latin typeface="+mn-lt"/>
                <a:ea typeface="+mn-ea"/>
                <a:cs typeface="+mn-cs"/>
              </a:rPr>
              <a:t>Collaborate to manage and preserve print resources in a sustainable system.</a:t>
            </a:r>
          </a:p>
          <a:p>
            <a:r>
              <a:rPr lang="en-US" sz="1400" dirty="0" smtClean="0">
                <a:latin typeface="+mn-lt"/>
                <a:ea typeface="+mn-ea"/>
                <a:cs typeface="+mn-cs"/>
              </a:rPr>
              <a:t>Collaborate to effectively use shared systems to manage electronic &amp; print resources.</a:t>
            </a:r>
          </a:p>
          <a:p>
            <a:endParaRPr lang="en-US" sz="1400" dirty="0" smtClean="0">
              <a:latin typeface="+mn-lt"/>
              <a:ea typeface="+mn-ea"/>
              <a:cs typeface="+mn-cs"/>
            </a:endParaRPr>
          </a:p>
          <a:p>
            <a:r>
              <a:rPr lang="en-US" sz="1400" dirty="0" smtClean="0">
                <a:latin typeface="+mn-lt"/>
                <a:ea typeface="+mn-ea"/>
                <a:cs typeface="+mn-cs"/>
              </a:rPr>
              <a:t> </a:t>
            </a:r>
          </a:p>
        </p:txBody>
      </p:sp>
      <p:sp>
        <p:nvSpPr>
          <p:cNvPr id="4" name="Slide Number Placeholder 3"/>
          <p:cNvSpPr>
            <a:spLocks noGrp="1"/>
          </p:cNvSpPr>
          <p:nvPr>
            <p:ph type="sldNum" sz="quarter" idx="10"/>
          </p:nvPr>
        </p:nvSpPr>
        <p:spPr/>
        <p:txBody>
          <a:bodyPr/>
          <a:lstStyle/>
          <a:p>
            <a:fld id="{8CF0695C-F6BF-9A4A-AD8F-9728E93831A6}" type="slidenum">
              <a:rPr lang="en-US" smtClean="0"/>
              <a:pPr/>
              <a:t>6</a:t>
            </a:fld>
            <a:endParaRPr lang="en-US"/>
          </a:p>
        </p:txBody>
      </p:sp>
    </p:spTree>
    <p:extLst>
      <p:ext uri="{BB962C8B-B14F-4D97-AF65-F5344CB8AC3E}">
        <p14:creationId xmlns:p14="http://schemas.microsoft.com/office/powerpoint/2010/main" val="2094672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latin typeface="+mn-lt"/>
                <a:ea typeface="+mn-ea"/>
                <a:cs typeface="+mn-cs"/>
              </a:rPr>
              <a:t>Flexible participation</a:t>
            </a:r>
            <a:r>
              <a:rPr lang="en-US" sz="1400" dirty="0" smtClean="0">
                <a:latin typeface="+mn-lt"/>
                <a:ea typeface="+mn-ea"/>
                <a:cs typeface="+mn-cs"/>
              </a:rPr>
              <a:t>.</a:t>
            </a:r>
          </a:p>
          <a:p>
            <a:endParaRPr lang="en-US" sz="1400" b="1" dirty="0" smtClean="0">
              <a:latin typeface="+mn-lt"/>
              <a:ea typeface="+mn-ea"/>
              <a:cs typeface="+mn-cs"/>
            </a:endParaRPr>
          </a:p>
          <a:p>
            <a:r>
              <a:rPr lang="en-US" sz="1400" b="1" dirty="0" smtClean="0">
                <a:latin typeface="+mn-lt"/>
                <a:ea typeface="+mn-ea"/>
                <a:cs typeface="+mn-cs"/>
              </a:rPr>
              <a:t>Project Scope</a:t>
            </a:r>
          </a:p>
          <a:p>
            <a:r>
              <a:rPr lang="en-US" sz="1400" dirty="0" smtClean="0">
                <a:latin typeface="+mn-lt"/>
                <a:ea typeface="+mn-ea"/>
                <a:cs typeface="+mn-cs"/>
              </a:rPr>
              <a:t>To accomplish the vision, a multi-phase project has been planned.</a:t>
            </a:r>
          </a:p>
          <a:p>
            <a:r>
              <a:rPr lang="en-US" sz="1400" b="1" dirty="0" smtClean="0">
                <a:latin typeface="+mn-lt"/>
                <a:ea typeface="+mn-ea"/>
                <a:cs typeface="+mn-cs"/>
              </a:rPr>
              <a:t>Phase 1: Feasibility Study - Completed</a:t>
            </a:r>
            <a:br>
              <a:rPr lang="en-US" sz="1400" b="1" dirty="0" smtClean="0">
                <a:latin typeface="+mn-lt"/>
                <a:ea typeface="+mn-ea"/>
                <a:cs typeface="+mn-cs"/>
              </a:rPr>
            </a:br>
            <a:r>
              <a:rPr lang="en-US" sz="1400" b="1" dirty="0" smtClean="0">
                <a:latin typeface="+mn-lt"/>
                <a:ea typeface="+mn-ea"/>
                <a:cs typeface="+mn-cs"/>
              </a:rPr>
              <a:t>(November 2014 - July 2015)</a:t>
            </a:r>
          </a:p>
          <a:p>
            <a:r>
              <a:rPr lang="en-US" sz="1400" dirty="0" smtClean="0">
                <a:latin typeface="+mn-lt"/>
                <a:ea typeface="+mn-ea"/>
                <a:cs typeface="+mn-cs"/>
              </a:rPr>
              <a:t>In this first phase, the project focused on developing a business case to demonstrate the benefits and costs for collaboration in the three key areas.  At the end of this phase, OCUL presented information to member libraries to determine if they would like to proceed to the next Phase.</a:t>
            </a:r>
          </a:p>
          <a:p>
            <a:r>
              <a:rPr lang="en-US" sz="1400" dirty="0" smtClean="0">
                <a:latin typeface="+mn-lt"/>
                <a:ea typeface="+mn-ea"/>
                <a:cs typeface="+mn-cs"/>
              </a:rPr>
              <a:t>In April 2015, as part of this first phase OCUL requested information from software vendors and other organizations interested in and able to provide creative, innovative, and future-driven solutions to help us achieve our Collaborative Futures vision. A copy of this Request for Information (RFI) is available as a PDF. </a:t>
            </a:r>
            <a:br>
              <a:rPr lang="en-US" sz="1400" dirty="0" smtClean="0">
                <a:latin typeface="+mn-lt"/>
                <a:ea typeface="+mn-ea"/>
                <a:cs typeface="+mn-cs"/>
              </a:rPr>
            </a:br>
            <a:r>
              <a:rPr lang="en-US" sz="1400" dirty="0" smtClean="0">
                <a:latin typeface="+mn-lt"/>
                <a:ea typeface="+mn-ea"/>
                <a:cs typeface="+mn-cs"/>
              </a:rPr>
              <a:t>At </a:t>
            </a:r>
            <a:r>
              <a:rPr lang="en-US" sz="1400" dirty="0" smtClean="0">
                <a:latin typeface="+mn-lt"/>
                <a:ea typeface="+mn-ea"/>
                <a:cs typeface="+mn-cs"/>
              </a:rPr>
              <a:t>the end of this phase there was strong support from Directors for OCUL to move forward to Phase 2 of the Collaborative Futures project.</a:t>
            </a:r>
          </a:p>
          <a:p>
            <a:endParaRPr lang="en-US" sz="1400" dirty="0" smtClean="0">
              <a:latin typeface="+mn-lt"/>
              <a:ea typeface="+mn-ea"/>
              <a:cs typeface="+mn-cs"/>
            </a:endParaRPr>
          </a:p>
          <a:p>
            <a:r>
              <a:rPr lang="en-US" sz="1400" b="1" dirty="0" smtClean="0">
                <a:latin typeface="+mn-lt"/>
                <a:ea typeface="+mn-ea"/>
                <a:cs typeface="+mn-cs"/>
              </a:rPr>
              <a:t>Phase 2: Developing System Requirements and Preparing for Procurement – wrapping up</a:t>
            </a:r>
            <a:br>
              <a:rPr lang="en-US" sz="1400" b="1" dirty="0" smtClean="0">
                <a:latin typeface="+mn-lt"/>
                <a:ea typeface="+mn-ea"/>
                <a:cs typeface="+mn-cs"/>
              </a:rPr>
            </a:br>
            <a:r>
              <a:rPr lang="en-US" sz="1400" b="1" dirty="0" smtClean="0">
                <a:latin typeface="+mn-lt"/>
                <a:ea typeface="+mn-ea"/>
                <a:cs typeface="+mn-cs"/>
              </a:rPr>
              <a:t>(August 2015 – </a:t>
            </a:r>
            <a:r>
              <a:rPr lang="en-US" sz="1400" b="1" dirty="0" smtClean="0">
                <a:latin typeface="+mn-lt"/>
                <a:ea typeface="+mn-ea"/>
                <a:cs typeface="+mn-cs"/>
              </a:rPr>
              <a:t>)</a:t>
            </a:r>
            <a:endParaRPr lang="en-US" sz="1400" b="1" dirty="0" smtClean="0">
              <a:latin typeface="+mn-lt"/>
              <a:ea typeface="+mn-ea"/>
              <a:cs typeface="+mn-cs"/>
            </a:endParaRPr>
          </a:p>
          <a:p>
            <a:r>
              <a:rPr lang="en-US" sz="1400" dirty="0" smtClean="0">
                <a:latin typeface="+mn-lt"/>
                <a:ea typeface="+mn-ea"/>
                <a:cs typeface="+mn-cs"/>
              </a:rPr>
              <a:t>Phase 2 has focused on further investigation and planning for the possible implementation of a shared next-generation library services platform to provide grounding for deeper collaboration. The 18 institutions that have opted to participate in Phase 2 are contributing expertise, staff time on working groups or teams and support to the project.</a:t>
            </a:r>
            <a:br>
              <a:rPr lang="en-US" sz="1400" dirty="0" smtClean="0">
                <a:latin typeface="+mn-lt"/>
                <a:ea typeface="+mn-ea"/>
                <a:cs typeface="+mn-cs"/>
              </a:rPr>
            </a:br>
            <a:r>
              <a:rPr lang="en-US" sz="1400" dirty="0" smtClean="0">
                <a:latin typeface="+mn-lt"/>
                <a:ea typeface="+mn-ea"/>
                <a:cs typeface="+mn-cs"/>
              </a:rPr>
              <a:t> </a:t>
            </a:r>
            <a:br>
              <a:rPr lang="en-US" sz="1400" dirty="0" smtClean="0">
                <a:latin typeface="+mn-lt"/>
                <a:ea typeface="+mn-ea"/>
                <a:cs typeface="+mn-cs"/>
              </a:rPr>
            </a:br>
            <a:r>
              <a:rPr lang="en-US" sz="1400" dirty="0" smtClean="0">
                <a:latin typeface="+mn-lt"/>
                <a:ea typeface="+mn-ea"/>
                <a:cs typeface="+mn-cs"/>
              </a:rPr>
              <a:t>Activities in this Phase have focused on achieving project funding, preparing requirements for technology acquisition, further market exploration and building our agreements for collaboration.</a:t>
            </a:r>
          </a:p>
          <a:p>
            <a:r>
              <a:rPr lang="en-US" sz="1400" dirty="0" smtClean="0">
                <a:latin typeface="+mn-lt"/>
                <a:ea typeface="+mn-ea"/>
                <a:cs typeface="+mn-cs"/>
              </a:rPr>
              <a:t>At the end of Phase 2, member libraries will have the option to decide whether to move toward procurement and implementation of a shared system.</a:t>
            </a:r>
          </a:p>
          <a:p>
            <a:endParaRPr lang="en-US" sz="1400" dirty="0" smtClean="0">
              <a:latin typeface="+mn-lt"/>
              <a:ea typeface="+mn-ea"/>
              <a:cs typeface="+mn-cs"/>
            </a:endParaRPr>
          </a:p>
          <a:p>
            <a:r>
              <a:rPr lang="en-US" sz="1400" b="1" dirty="0" smtClean="0">
                <a:latin typeface="+mn-lt"/>
                <a:ea typeface="+mn-ea"/>
                <a:cs typeface="+mn-cs"/>
              </a:rPr>
              <a:t>Phase 3: Procurement and Implementation at Libraries</a:t>
            </a:r>
            <a:br>
              <a:rPr lang="en-US" sz="1400" b="1" dirty="0" smtClean="0">
                <a:latin typeface="+mn-lt"/>
                <a:ea typeface="+mn-ea"/>
                <a:cs typeface="+mn-cs"/>
              </a:rPr>
            </a:br>
            <a:r>
              <a:rPr lang="en-US" sz="1400" b="1" dirty="0" smtClean="0">
                <a:latin typeface="+mn-lt"/>
                <a:ea typeface="+mn-ea"/>
                <a:cs typeface="+mn-cs"/>
              </a:rPr>
              <a:t>(Winter 2017– Winter 2018)</a:t>
            </a:r>
          </a:p>
          <a:p>
            <a:r>
              <a:rPr lang="en-US" sz="1400" dirty="0" smtClean="0">
                <a:latin typeface="+mn-lt"/>
                <a:ea typeface="+mn-ea"/>
                <a:cs typeface="+mn-cs"/>
              </a:rPr>
              <a:t>If Phase 3 is approved, the participating libraries will be </a:t>
            </a:r>
            <a:r>
              <a:rPr lang="en-US" sz="1400" dirty="0" smtClean="0">
                <a:latin typeface="+mn-lt"/>
                <a:ea typeface="+mn-ea"/>
                <a:cs typeface="+mn-cs"/>
              </a:rPr>
              <a:t>fully</a:t>
            </a:r>
            <a:r>
              <a:rPr lang="en-US" sz="1400" baseline="0" dirty="0" smtClean="0">
                <a:latin typeface="+mn-lt"/>
                <a:ea typeface="+mn-ea"/>
                <a:cs typeface="+mn-cs"/>
              </a:rPr>
              <a:t> </a:t>
            </a:r>
            <a:r>
              <a:rPr lang="en-US" sz="1400" dirty="0" smtClean="0">
                <a:latin typeface="+mn-lt"/>
                <a:ea typeface="+mn-ea"/>
                <a:cs typeface="+mn-cs"/>
              </a:rPr>
              <a:t>engaged </a:t>
            </a:r>
            <a:r>
              <a:rPr lang="en-US" sz="1400" dirty="0" smtClean="0">
                <a:latin typeface="+mn-lt"/>
                <a:ea typeface="+mn-ea"/>
                <a:cs typeface="+mn-cs"/>
              </a:rPr>
              <a:t>in the activities to acquire a shared library services platform, plan for data migrations, implement new work flows and prepare for live participation.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CF0695C-F6BF-9A4A-AD8F-9728E93831A6}" type="slidenum">
              <a:rPr lang="en-US" smtClean="0"/>
              <a:pPr/>
              <a:t>7</a:t>
            </a:fld>
            <a:endParaRPr lang="en-US"/>
          </a:p>
        </p:txBody>
      </p:sp>
    </p:spTree>
    <p:extLst>
      <p:ext uri="{BB962C8B-B14F-4D97-AF65-F5344CB8AC3E}">
        <p14:creationId xmlns:p14="http://schemas.microsoft.com/office/powerpoint/2010/main" val="4216814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D4FF4-7EB1-4A49-A6BC-3E3BCE3C92EB}" type="slidenum">
              <a:rPr lang="en-US" altLang="en-US" smtClean="0"/>
              <a:pPr/>
              <a:t>8</a:t>
            </a:fld>
            <a:endParaRPr lang="en-US" altLang="en-US"/>
          </a:p>
        </p:txBody>
      </p:sp>
    </p:spTree>
    <p:extLst>
      <p:ext uri="{BB962C8B-B14F-4D97-AF65-F5344CB8AC3E}">
        <p14:creationId xmlns:p14="http://schemas.microsoft.com/office/powerpoint/2010/main" val="4066629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D4FF4-7EB1-4A49-A6BC-3E3BCE3C92EB}" type="slidenum">
              <a:rPr lang="en-US" altLang="en-US" smtClean="0"/>
              <a:pPr/>
              <a:t>9</a:t>
            </a:fld>
            <a:endParaRPr lang="en-US" altLang="en-US"/>
          </a:p>
        </p:txBody>
      </p:sp>
    </p:spTree>
    <p:extLst>
      <p:ext uri="{BB962C8B-B14F-4D97-AF65-F5344CB8AC3E}">
        <p14:creationId xmlns:p14="http://schemas.microsoft.com/office/powerpoint/2010/main" val="1182220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685800" y="3886200"/>
            <a:ext cx="7086600" cy="17526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3D9B82D-5AAB-4E6A-AB68-E53A05965ACB}" type="datetime1">
              <a:rPr lang="en-US" altLang="en-US"/>
              <a:pPr/>
              <a:t>2/8/2017</a:t>
            </a:fld>
            <a:endParaRPr lang="en-US" altLang="en-US"/>
          </a:p>
        </p:txBody>
      </p:sp>
    </p:spTree>
    <p:extLst>
      <p:ext uri="{BB962C8B-B14F-4D97-AF65-F5344CB8AC3E}">
        <p14:creationId xmlns:p14="http://schemas.microsoft.com/office/powerpoint/2010/main" val="3436413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F8D8BE83-22F0-4260-A002-592D51233363}" type="datetime1">
              <a:rPr lang="en-US" altLang="en-US"/>
              <a:pPr/>
              <a:t>2/8/2017</a:t>
            </a:fld>
            <a:endParaRPr lang="en-US" altLang="en-US"/>
          </a:p>
        </p:txBody>
      </p:sp>
    </p:spTree>
    <p:extLst>
      <p:ext uri="{BB962C8B-B14F-4D97-AF65-F5344CB8AC3E}">
        <p14:creationId xmlns:p14="http://schemas.microsoft.com/office/powerpoint/2010/main" val="189464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39D0A2C8-C0EE-4D79-B949-00B0E6A29C4F}" type="datetime1">
              <a:rPr lang="en-US" altLang="en-US"/>
              <a:pPr/>
              <a:t>2/8/2017</a:t>
            </a:fld>
            <a:endParaRPr lang="en-US" altLang="en-US"/>
          </a:p>
        </p:txBody>
      </p:sp>
    </p:spTree>
    <p:extLst>
      <p:ext uri="{BB962C8B-B14F-4D97-AF65-F5344CB8AC3E}">
        <p14:creationId xmlns:p14="http://schemas.microsoft.com/office/powerpoint/2010/main" val="167107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16F08FFD-2F87-43F8-83F9-5B4896B46C6B}" type="datetime1">
              <a:rPr lang="en-US" altLang="en-US"/>
              <a:pPr/>
              <a:t>2/8/2017</a:t>
            </a:fld>
            <a:endParaRPr lang="en-US" altLang="en-US"/>
          </a:p>
        </p:txBody>
      </p:sp>
    </p:spTree>
    <p:extLst>
      <p:ext uri="{BB962C8B-B14F-4D97-AF65-F5344CB8AC3E}">
        <p14:creationId xmlns:p14="http://schemas.microsoft.com/office/powerpoint/2010/main" val="1799470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fld id="{2D83718A-0B20-4EA0-A6B4-B8E8C61F89CD}" type="datetime1">
              <a:rPr lang="en-US" altLang="en-US"/>
              <a:pPr/>
              <a:t>2/8/2017</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9624F64E-4D0C-45DE-B556-33FBFE52872C}" type="slidenum">
              <a:rPr lang="en-US" altLang="en-US"/>
              <a:pPr/>
              <a:t>‹#›</a:t>
            </a:fld>
            <a:endParaRPr lang="en-US" altLang="en-US"/>
          </a:p>
        </p:txBody>
      </p:sp>
    </p:spTree>
    <p:extLst>
      <p:ext uri="{BB962C8B-B14F-4D97-AF65-F5344CB8AC3E}">
        <p14:creationId xmlns:p14="http://schemas.microsoft.com/office/powerpoint/2010/main" val="1091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3"/>
          <p:cNvSpPr>
            <a:spLocks noGrp="1"/>
          </p:cNvSpPr>
          <p:nvPr>
            <p:ph type="dt" sz="half" idx="10"/>
          </p:nvPr>
        </p:nvSpPr>
        <p:spPr/>
        <p:txBody>
          <a:bodyPr/>
          <a:lstStyle>
            <a:lvl1pPr>
              <a:defRPr/>
            </a:lvl1pPr>
          </a:lstStyle>
          <a:p>
            <a:fld id="{EA9C191B-B790-432A-B6A9-18113E84EB36}" type="datetime1">
              <a:rPr lang="en-US" altLang="en-US"/>
              <a:pPr/>
              <a:t>2/8/2017</a:t>
            </a:fld>
            <a:endParaRPr lang="en-US" altLang="en-US"/>
          </a:p>
        </p:txBody>
      </p:sp>
    </p:spTree>
    <p:extLst>
      <p:ext uri="{BB962C8B-B14F-4D97-AF65-F5344CB8AC3E}">
        <p14:creationId xmlns:p14="http://schemas.microsoft.com/office/powerpoint/2010/main" val="410407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3"/>
          <p:cNvSpPr>
            <a:spLocks noGrp="1"/>
          </p:cNvSpPr>
          <p:nvPr>
            <p:ph type="dt" sz="half" idx="10"/>
          </p:nvPr>
        </p:nvSpPr>
        <p:spPr/>
        <p:txBody>
          <a:bodyPr/>
          <a:lstStyle>
            <a:lvl1pPr>
              <a:defRPr/>
            </a:lvl1pPr>
          </a:lstStyle>
          <a:p>
            <a:fld id="{E17105EE-6B6B-4897-B3C1-05B59F7B3A2C}" type="datetime1">
              <a:rPr lang="en-US" altLang="en-US"/>
              <a:pPr/>
              <a:t>2/8/2017</a:t>
            </a:fld>
            <a:endParaRPr lang="en-US" altLang="en-US"/>
          </a:p>
        </p:txBody>
      </p:sp>
    </p:spTree>
    <p:extLst>
      <p:ext uri="{BB962C8B-B14F-4D97-AF65-F5344CB8AC3E}">
        <p14:creationId xmlns:p14="http://schemas.microsoft.com/office/powerpoint/2010/main" val="357656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ABD6C82E-8E04-40CE-AC3E-9DAF93C1D6C1}" type="datetime1">
              <a:rPr lang="en-US" altLang="en-US"/>
              <a:pPr/>
              <a:t>2/8/2017</a:t>
            </a:fld>
            <a:endParaRPr lang="en-US" altLang="en-US"/>
          </a:p>
        </p:txBody>
      </p:sp>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4663" y="6237288"/>
            <a:ext cx="45593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236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D60796E-1AD0-4757-BAEA-A61F92F28B19}" type="datetime1">
              <a:rPr lang="en-US" altLang="en-US"/>
              <a:pPr/>
              <a:t>2/8/2017</a:t>
            </a:fld>
            <a:endParaRPr lang="en-US" altLang="en-US"/>
          </a:p>
        </p:txBody>
      </p:sp>
      <p:pic>
        <p:nvPicPr>
          <p:cNvPr id="3"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4663" y="6237288"/>
            <a:ext cx="45593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903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3008313" cy="1162050"/>
          </a:xfrm>
        </p:spPr>
        <p:txBody>
          <a:bodyPr anchor="t"/>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57150"/>
            <a:ext cx="5111750" cy="60690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7EAFAB33-FE61-44C0-BA56-CED75B783075}" type="datetime1">
              <a:rPr lang="en-US" altLang="en-US"/>
              <a:pPr/>
              <a:t>2/8/2017</a:t>
            </a:fld>
            <a:endParaRPr lang="en-US" altLang="en-US"/>
          </a:p>
        </p:txBody>
      </p:sp>
      <p:pic>
        <p:nvPicPr>
          <p:cNvPr id="6"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4663" y="6237288"/>
            <a:ext cx="45593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04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7D8C56BA-7963-42F2-B8B5-30895582DBA6}" type="datetime1">
              <a:rPr lang="en-US" altLang="en-US"/>
              <a:pPr/>
              <a:t>2/8/2017</a:t>
            </a:fld>
            <a:endParaRPr lang="en-US" altLang="en-US"/>
          </a:p>
        </p:txBody>
      </p:sp>
      <p:pic>
        <p:nvPicPr>
          <p:cNvPr id="6"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4663" y="6237288"/>
            <a:ext cx="4559300"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463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ppback.eps"/>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9050"/>
            <a:ext cx="9196388"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76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smtClean="0"/>
              <a:t>Click to edit Master title style</a:t>
            </a:r>
            <a:endParaRPr lang="en-US" altLang="en-US" smtClean="0"/>
          </a:p>
        </p:txBody>
      </p:sp>
      <p:sp>
        <p:nvSpPr>
          <p:cNvPr id="1028" name="Text Placeholder 2"/>
          <p:cNvSpPr>
            <a:spLocks noGrp="1"/>
          </p:cNvSpPr>
          <p:nvPr>
            <p:ph type="body" idx="1"/>
          </p:nvPr>
        </p:nvSpPr>
        <p:spPr bwMode="auto">
          <a:xfrm>
            <a:off x="4572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endParaRPr lang="en-US" altLang="en-US" smtClean="0"/>
          </a:p>
        </p:txBody>
      </p:sp>
      <p:sp>
        <p:nvSpPr>
          <p:cNvPr id="4" name="Date Placeholder 3"/>
          <p:cNvSpPr>
            <a:spLocks noGrp="1"/>
          </p:cNvSpPr>
          <p:nvPr>
            <p:ph type="dt" sz="half" idx="2"/>
          </p:nvPr>
        </p:nvSpPr>
        <p:spPr>
          <a:xfrm>
            <a:off x="65532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FDE0D5C0-D3DA-4D9F-9AFD-42C4BE30DEFF}" type="datetime1">
              <a:rPr lang="en-US" altLang="en-US"/>
              <a:pPr/>
              <a:t>2/8/2017</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43"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457200" rtl="0" eaLnBrk="0" fontAlgn="base" hangingPunct="0">
        <a:spcBef>
          <a:spcPct val="0"/>
        </a:spcBef>
        <a:spcAft>
          <a:spcPct val="0"/>
        </a:spcAft>
        <a:defRPr sz="4400" b="1" kern="1200">
          <a:solidFill>
            <a:srgbClr val="4FA350"/>
          </a:solidFill>
          <a:latin typeface="+mj-lt"/>
          <a:ea typeface="ＭＳ Ｐゴシック" charset="-128"/>
          <a:cs typeface="ＭＳ Ｐゴシック" charset="0"/>
        </a:defRPr>
      </a:lvl1pPr>
      <a:lvl2pPr algn="l" defTabSz="457200" rtl="0" eaLnBrk="0" fontAlgn="base" hangingPunct="0">
        <a:spcBef>
          <a:spcPct val="0"/>
        </a:spcBef>
        <a:spcAft>
          <a:spcPct val="0"/>
        </a:spcAft>
        <a:defRPr sz="4400" b="1">
          <a:solidFill>
            <a:srgbClr val="4FA350"/>
          </a:solidFill>
          <a:latin typeface="Calibri" charset="0"/>
          <a:ea typeface="ＭＳ Ｐゴシック" charset="-128"/>
          <a:cs typeface="ＭＳ Ｐゴシック" charset="0"/>
        </a:defRPr>
      </a:lvl2pPr>
      <a:lvl3pPr algn="l" defTabSz="457200" rtl="0" eaLnBrk="0" fontAlgn="base" hangingPunct="0">
        <a:spcBef>
          <a:spcPct val="0"/>
        </a:spcBef>
        <a:spcAft>
          <a:spcPct val="0"/>
        </a:spcAft>
        <a:defRPr sz="4400" b="1">
          <a:solidFill>
            <a:srgbClr val="4FA350"/>
          </a:solidFill>
          <a:latin typeface="Calibri" charset="0"/>
          <a:ea typeface="ＭＳ Ｐゴシック" charset="-128"/>
          <a:cs typeface="ＭＳ Ｐゴシック" charset="0"/>
        </a:defRPr>
      </a:lvl3pPr>
      <a:lvl4pPr algn="l" defTabSz="457200" rtl="0" eaLnBrk="0" fontAlgn="base" hangingPunct="0">
        <a:spcBef>
          <a:spcPct val="0"/>
        </a:spcBef>
        <a:spcAft>
          <a:spcPct val="0"/>
        </a:spcAft>
        <a:defRPr sz="4400" b="1">
          <a:solidFill>
            <a:srgbClr val="4FA350"/>
          </a:solidFill>
          <a:latin typeface="Calibri" charset="0"/>
          <a:ea typeface="ＭＳ Ｐゴシック" charset="-128"/>
          <a:cs typeface="ＭＳ Ｐゴシック" charset="0"/>
        </a:defRPr>
      </a:lvl4pPr>
      <a:lvl5pPr algn="l" defTabSz="457200" rtl="0" eaLnBrk="0" fontAlgn="base" hangingPunct="0">
        <a:spcBef>
          <a:spcPct val="0"/>
        </a:spcBef>
        <a:spcAft>
          <a:spcPct val="0"/>
        </a:spcAft>
        <a:defRPr sz="4400" b="1">
          <a:solidFill>
            <a:srgbClr val="4FA350"/>
          </a:solidFill>
          <a:latin typeface="Calibri" charset="0"/>
          <a:ea typeface="ＭＳ Ｐゴシック" charset="-128"/>
          <a:cs typeface="ＭＳ Ｐゴシック" charset="0"/>
        </a:defRPr>
      </a:lvl5pPr>
      <a:lvl6pPr marL="457200" algn="l" defTabSz="457200" rtl="0" fontAlgn="base">
        <a:spcBef>
          <a:spcPct val="0"/>
        </a:spcBef>
        <a:spcAft>
          <a:spcPct val="0"/>
        </a:spcAft>
        <a:defRPr sz="4400" b="1">
          <a:solidFill>
            <a:srgbClr val="4FA350"/>
          </a:solidFill>
          <a:latin typeface="Calibri" charset="0"/>
          <a:ea typeface="ＭＳ Ｐゴシック" charset="-128"/>
        </a:defRPr>
      </a:lvl6pPr>
      <a:lvl7pPr marL="914400" algn="l" defTabSz="457200" rtl="0" fontAlgn="base">
        <a:spcBef>
          <a:spcPct val="0"/>
        </a:spcBef>
        <a:spcAft>
          <a:spcPct val="0"/>
        </a:spcAft>
        <a:defRPr sz="4400" b="1">
          <a:solidFill>
            <a:srgbClr val="4FA350"/>
          </a:solidFill>
          <a:latin typeface="Calibri" charset="0"/>
          <a:ea typeface="ＭＳ Ｐゴシック" charset="-128"/>
        </a:defRPr>
      </a:lvl7pPr>
      <a:lvl8pPr marL="1371600" algn="l" defTabSz="457200" rtl="0" fontAlgn="base">
        <a:spcBef>
          <a:spcPct val="0"/>
        </a:spcBef>
        <a:spcAft>
          <a:spcPct val="0"/>
        </a:spcAft>
        <a:defRPr sz="4400" b="1">
          <a:solidFill>
            <a:srgbClr val="4FA350"/>
          </a:solidFill>
          <a:latin typeface="Calibri" charset="0"/>
          <a:ea typeface="ＭＳ Ｐゴシック" charset="-128"/>
        </a:defRPr>
      </a:lvl8pPr>
      <a:lvl9pPr marL="1828800" algn="l" defTabSz="457200" rtl="0" fontAlgn="base">
        <a:spcBef>
          <a:spcPct val="0"/>
        </a:spcBef>
        <a:spcAft>
          <a:spcPct val="0"/>
        </a:spcAft>
        <a:defRPr sz="4400" b="1">
          <a:solidFill>
            <a:srgbClr val="4FA350"/>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Wingdings" pitchFamily="2" charset="2"/>
        <a:buChar char="§"/>
        <a:defRPr sz="3200" kern="1200">
          <a:solidFill>
            <a:schemeClr val="tx1"/>
          </a:solidFill>
          <a:latin typeface="+mn-lt"/>
          <a:ea typeface="ＭＳ Ｐゴシック"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Wingdings" pitchFamily="2" charset="2"/>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Courier New" pitchFamily="49" charset="0"/>
        <a:buChar char="o"/>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ocul.on.ca/projects/collaborative-futur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hyperlink" Target="mailto:anika.ervin.ward@ocul.on.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Collaborative Futures Project: A Road to Shared Next Generation Library Systems</a:t>
            </a:r>
            <a:br>
              <a:rPr lang="en-US" dirty="0" smtClean="0"/>
            </a:br>
            <a:endParaRPr lang="en-US" dirty="0"/>
          </a:p>
        </p:txBody>
      </p:sp>
      <p:sp>
        <p:nvSpPr>
          <p:cNvPr id="3" name="Subtitle 2"/>
          <p:cNvSpPr>
            <a:spLocks noGrp="1"/>
          </p:cNvSpPr>
          <p:nvPr>
            <p:ph type="subTitle" idx="1"/>
          </p:nvPr>
        </p:nvSpPr>
        <p:spPr/>
        <p:txBody>
          <a:bodyPr/>
          <a:lstStyle/>
          <a:p>
            <a:r>
              <a:rPr lang="en-US" dirty="0" smtClean="0"/>
              <a:t>OLA Super Conference 2017</a:t>
            </a:r>
            <a:endParaRPr lang="en-US" dirty="0"/>
          </a:p>
        </p:txBody>
      </p:sp>
      <p:pic>
        <p:nvPicPr>
          <p:cNvPr id="4"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96941" y="6309320"/>
            <a:ext cx="3419475"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79652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ea typeface="ＭＳ Ｐゴシック" pitchFamily="34" charset="-128"/>
              </a:rPr>
              <a:t>The Project Team</a:t>
            </a:r>
          </a:p>
        </p:txBody>
      </p:sp>
      <p:sp>
        <p:nvSpPr>
          <p:cNvPr id="18435" name="Content Placeholder 2"/>
          <p:cNvSpPr>
            <a:spLocks noGrp="1"/>
          </p:cNvSpPr>
          <p:nvPr>
            <p:ph idx="1"/>
          </p:nvPr>
        </p:nvSpPr>
        <p:spPr>
          <a:xfrm>
            <a:off x="457200" y="1351309"/>
            <a:ext cx="8229600" cy="4525963"/>
          </a:xfrm>
        </p:spPr>
        <p:txBody>
          <a:bodyPr/>
          <a:lstStyle/>
          <a:p>
            <a:r>
              <a:rPr lang="en-US" altLang="en-US" sz="2400" dirty="0" smtClean="0">
                <a:ea typeface="ＭＳ Ｐゴシック" pitchFamily="34" charset="-128"/>
              </a:rPr>
              <a:t>Project Manager</a:t>
            </a:r>
          </a:p>
          <a:p>
            <a:r>
              <a:rPr lang="en-US" altLang="en-US" sz="2400" dirty="0" smtClean="0">
                <a:ea typeface="ＭＳ Ｐゴシック" pitchFamily="34" charset="-128"/>
              </a:rPr>
              <a:t>Steering Committee (“Shared Vision Task Force” or SVTF)</a:t>
            </a:r>
          </a:p>
          <a:p>
            <a:r>
              <a:rPr lang="en-US" altLang="en-US" sz="2400" dirty="0" smtClean="0">
                <a:ea typeface="ＭＳ Ｐゴシック" pitchFamily="34" charset="-128"/>
              </a:rPr>
              <a:t>Working groups – Phase 1 </a:t>
            </a:r>
          </a:p>
          <a:p>
            <a:pPr lvl="1"/>
            <a:r>
              <a:rPr lang="en-US" altLang="en-US" sz="2000" dirty="0" smtClean="0">
                <a:ea typeface="ＭＳ Ｐゴシック" pitchFamily="34" charset="-128"/>
              </a:rPr>
              <a:t>Market Research </a:t>
            </a:r>
          </a:p>
          <a:p>
            <a:pPr lvl="1"/>
            <a:r>
              <a:rPr lang="en-US" altLang="en-US" sz="2000" dirty="0" smtClean="0">
                <a:ea typeface="ＭＳ Ｐゴシック" pitchFamily="34" charset="-128"/>
              </a:rPr>
              <a:t>Total Cost of Ownership</a:t>
            </a:r>
          </a:p>
          <a:p>
            <a:pPr lvl="1"/>
            <a:r>
              <a:rPr lang="en-US" altLang="en-US" sz="2000" dirty="0" smtClean="0">
                <a:ea typeface="ＭＳ Ｐゴシック" pitchFamily="34" charset="-128"/>
              </a:rPr>
              <a:t>Shared Print Management and Preservation</a:t>
            </a:r>
          </a:p>
          <a:p>
            <a:pPr lvl="1"/>
            <a:r>
              <a:rPr lang="en-US" altLang="en-US" sz="2000" dirty="0" smtClean="0">
                <a:ea typeface="ＭＳ Ｐゴシック" pitchFamily="34" charset="-128"/>
              </a:rPr>
              <a:t>Shared Workflow/Business Processes</a:t>
            </a:r>
          </a:p>
          <a:p>
            <a:pPr lvl="1"/>
            <a:r>
              <a:rPr lang="en-US" altLang="en-US" sz="2000" dirty="0" smtClean="0">
                <a:ea typeface="ＭＳ Ｐゴシック" pitchFamily="34" charset="-128"/>
              </a:rPr>
              <a:t>Communications</a:t>
            </a:r>
          </a:p>
          <a:p>
            <a:r>
              <a:rPr lang="en-US" altLang="en-US" sz="2400" dirty="0" smtClean="0">
                <a:ea typeface="ＭＳ Ｐゴシック" pitchFamily="34" charset="-128"/>
              </a:rPr>
              <a:t>Working groups – Phase 2</a:t>
            </a:r>
          </a:p>
          <a:p>
            <a:pPr lvl="1"/>
            <a:r>
              <a:rPr lang="en-US" altLang="en-US" sz="2000" dirty="0" smtClean="0">
                <a:ea typeface="ＭＳ Ｐゴシック" pitchFamily="34" charset="-128"/>
              </a:rPr>
              <a:t>MOU</a:t>
            </a:r>
          </a:p>
          <a:p>
            <a:pPr lvl="1"/>
            <a:r>
              <a:rPr lang="en-US" altLang="en-US" sz="2000" dirty="0" smtClean="0">
                <a:ea typeface="ＭＳ Ｐゴシック" pitchFamily="34" charset="-128"/>
              </a:rPr>
              <a:t>Shared LSP Requirements</a:t>
            </a:r>
          </a:p>
          <a:p>
            <a:pPr lvl="1"/>
            <a:r>
              <a:rPr lang="en-US" altLang="en-US" sz="2000" dirty="0" smtClean="0">
                <a:ea typeface="ＭＳ Ｐゴシック" pitchFamily="34" charset="-128"/>
              </a:rPr>
              <a:t>Communications</a:t>
            </a:r>
          </a:p>
          <a:p>
            <a:pPr lvl="1"/>
            <a:endParaRPr lang="en-US" altLang="en-US" dirty="0" smtClean="0">
              <a:ea typeface="ＭＳ Ｐゴシック" pitchFamily="34" charset="-128"/>
            </a:endParaRPr>
          </a:p>
          <a:p>
            <a:endParaRPr lang="en-US" altLang="en-US" dirty="0" smtClean="0">
              <a:ea typeface="ＭＳ Ｐゴシック" pitchFamily="34" charset="-128"/>
            </a:endParaRPr>
          </a:p>
        </p:txBody>
      </p:sp>
    </p:spTree>
    <p:extLst>
      <p:ext uri="{BB962C8B-B14F-4D97-AF65-F5344CB8AC3E}">
        <p14:creationId xmlns:p14="http://schemas.microsoft.com/office/powerpoint/2010/main" val="3428385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Panelists Today</a:t>
            </a:r>
            <a:endParaRPr lang="en-US" dirty="0"/>
          </a:p>
        </p:txBody>
      </p:sp>
      <p:sp>
        <p:nvSpPr>
          <p:cNvPr id="3" name="Content Placeholder 2"/>
          <p:cNvSpPr>
            <a:spLocks noGrp="1"/>
          </p:cNvSpPr>
          <p:nvPr>
            <p:ph idx="1"/>
          </p:nvPr>
        </p:nvSpPr>
        <p:spPr>
          <a:xfrm>
            <a:off x="457200" y="1295400"/>
            <a:ext cx="8507288" cy="4525963"/>
          </a:xfrm>
        </p:spPr>
        <p:txBody>
          <a:bodyPr/>
          <a:lstStyle/>
          <a:p>
            <a:pPr eaLnBrk="1" hangingPunct="1"/>
            <a:r>
              <a:rPr lang="en-CA" altLang="en-US" sz="2800" dirty="0">
                <a:ea typeface="ＭＳ Ｐゴシック" pitchFamily="34" charset="-128"/>
              </a:rPr>
              <a:t>Anika Ervin-Ward (OCUL), Communications Working Group </a:t>
            </a:r>
            <a:r>
              <a:rPr lang="en-CA" altLang="en-US" sz="2800" dirty="0" smtClean="0">
                <a:ea typeface="ＭＳ Ｐゴシック" pitchFamily="34" charset="-128"/>
              </a:rPr>
              <a:t>Chair</a:t>
            </a:r>
          </a:p>
          <a:p>
            <a:pPr eaLnBrk="1" hangingPunct="1"/>
            <a:r>
              <a:rPr lang="en-CA" altLang="en-US" sz="2800" dirty="0" smtClean="0">
                <a:ea typeface="ＭＳ Ｐゴシック" pitchFamily="34" charset="-128"/>
              </a:rPr>
              <a:t>Amy Greenberg (OCUL), </a:t>
            </a:r>
            <a:r>
              <a:rPr lang="en-CA" altLang="en-US" sz="2800" dirty="0">
                <a:ea typeface="ＭＳ Ｐゴシック" pitchFamily="34" charset="-128"/>
              </a:rPr>
              <a:t>Collaborative Futures Project Manager</a:t>
            </a:r>
          </a:p>
          <a:p>
            <a:pPr eaLnBrk="1" hangingPunct="1"/>
            <a:r>
              <a:rPr lang="en-CA" altLang="en-US" sz="2800" dirty="0">
                <a:ea typeface="ＭＳ Ｐゴシック" pitchFamily="34" charset="-128"/>
              </a:rPr>
              <a:t>Sandra Morden (Queen’s), Shared LSP </a:t>
            </a:r>
            <a:r>
              <a:rPr lang="en-CA" altLang="en-US" sz="2800" dirty="0" smtClean="0">
                <a:ea typeface="ＭＳ Ｐゴシック" pitchFamily="34" charset="-128"/>
              </a:rPr>
              <a:t>Requirements Working </a:t>
            </a:r>
            <a:r>
              <a:rPr lang="en-CA" altLang="en-US" sz="2800" dirty="0">
                <a:ea typeface="ＭＳ Ｐゴシック" pitchFamily="34" charset="-128"/>
              </a:rPr>
              <a:t>Group </a:t>
            </a:r>
            <a:r>
              <a:rPr lang="en-CA" altLang="en-US" sz="2800" dirty="0" smtClean="0">
                <a:ea typeface="ＭＳ Ｐゴシック" pitchFamily="34" charset="-128"/>
              </a:rPr>
              <a:t>Chair</a:t>
            </a:r>
          </a:p>
          <a:p>
            <a:pPr eaLnBrk="1" hangingPunct="1"/>
            <a:r>
              <a:rPr lang="en-CA" altLang="en-US" sz="2800" dirty="0" smtClean="0">
                <a:ea typeface="ＭＳ Ｐゴシック" pitchFamily="34" charset="-128"/>
              </a:rPr>
              <a:t>Catherine Steeves (Western), SVTF member-at-large</a:t>
            </a:r>
          </a:p>
          <a:p>
            <a:pPr eaLnBrk="1" hangingPunct="1"/>
            <a:r>
              <a:rPr lang="en-CA" altLang="en-US" sz="2800" dirty="0" smtClean="0">
                <a:ea typeface="ＭＳ Ｐゴシック" pitchFamily="34" charset="-128"/>
              </a:rPr>
              <a:t>Mabel Wang (OCUL), Procurement Consultant</a:t>
            </a:r>
          </a:p>
          <a:p>
            <a:pPr eaLnBrk="1" hangingPunct="1"/>
            <a:r>
              <a:rPr lang="en-US" sz="2800" dirty="0"/>
              <a:t>Wade Wyckoff (</a:t>
            </a:r>
            <a:r>
              <a:rPr lang="en-US" sz="2800" dirty="0" smtClean="0"/>
              <a:t>McMaster), MOU Working </a:t>
            </a:r>
            <a:r>
              <a:rPr lang="en-US" sz="2800" dirty="0"/>
              <a:t>Group Chair</a:t>
            </a:r>
            <a:endParaRPr lang="en-CA" altLang="en-US" sz="2800" dirty="0">
              <a:ea typeface="ＭＳ Ｐゴシック" pitchFamily="34" charset="-128"/>
            </a:endParaRPr>
          </a:p>
          <a:p>
            <a:endParaRPr lang="en-US" dirty="0"/>
          </a:p>
        </p:txBody>
      </p:sp>
    </p:spTree>
    <p:extLst>
      <p:ext uri="{BB962C8B-B14F-4D97-AF65-F5344CB8AC3E}">
        <p14:creationId xmlns:p14="http://schemas.microsoft.com/office/powerpoint/2010/main" val="1163576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altLang="en-US" dirty="0" smtClean="0">
                <a:ea typeface="ＭＳ Ｐゴシック" panose="020B0600070205080204" pitchFamily="34" charset="-128"/>
              </a:rPr>
              <a:t>Collaborative Futures Vision and Project Outcomes</a:t>
            </a:r>
          </a:p>
        </p:txBody>
      </p:sp>
      <p:pic>
        <p:nvPicPr>
          <p:cNvPr id="13314"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96941" y="6309320"/>
            <a:ext cx="3419475"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168559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altLang="en-US" dirty="0" smtClean="0">
                <a:ea typeface="ＭＳ Ｐゴシック" panose="020B0600070205080204" pitchFamily="34" charset="-128"/>
              </a:rPr>
              <a:t>The Vision</a:t>
            </a:r>
            <a:r>
              <a:rPr lang="en-GB" altLang="en-US" dirty="0" smtClean="0">
                <a:ea typeface="ＭＳ Ｐゴシック" panose="020B0600070205080204" pitchFamily="34" charset="-128"/>
                <a:sym typeface="Calibri" panose="020F0502020204030204" pitchFamily="34" charset="0"/>
              </a:rPr>
              <a:t> </a:t>
            </a:r>
            <a:endParaRPr lang="en-US" altLang="en-US" dirty="0" smtClean="0">
              <a:ea typeface="ＭＳ Ｐゴシック" panose="020B0600070205080204" pitchFamily="34" charset="-128"/>
            </a:endParaRPr>
          </a:p>
        </p:txBody>
      </p:sp>
      <p:sp>
        <p:nvSpPr>
          <p:cNvPr id="22530" name="Content Placeholder 2"/>
          <p:cNvSpPr>
            <a:spLocks noGrp="1"/>
          </p:cNvSpPr>
          <p:nvPr>
            <p:ph idx="1"/>
          </p:nvPr>
        </p:nvSpPr>
        <p:spPr/>
        <p:txBody>
          <a:bodyPr/>
          <a:lstStyle/>
          <a:p>
            <a:pPr marL="0" indent="0">
              <a:buFont typeface="Wingdings" panose="05000000000000000000" pitchFamily="2" charset="2"/>
              <a:buNone/>
            </a:pPr>
            <a:r>
              <a:rPr lang="en-GB" altLang="en-US" sz="2400" i="1" dirty="0" smtClean="0">
                <a:solidFill>
                  <a:srgbClr val="000000"/>
                </a:solidFill>
                <a:ea typeface="ＭＳ Ｐゴシック" panose="020B0600070205080204" pitchFamily="34" charset="-128"/>
                <a:sym typeface="Calibri" panose="020F0502020204030204" pitchFamily="34" charset="0"/>
              </a:rPr>
              <a:t>By 2020, OCUL envisions our </a:t>
            </a:r>
            <a:r>
              <a:rPr lang="en-GB" altLang="en-US" sz="2400" b="1" i="1" dirty="0" smtClean="0">
                <a:solidFill>
                  <a:srgbClr val="000000"/>
                </a:solidFill>
                <a:ea typeface="ＭＳ Ｐゴシック" panose="020B0600070205080204" pitchFamily="34" charset="-128"/>
                <a:sym typeface="Calibri" panose="020F0502020204030204" pitchFamily="34" charset="0"/>
              </a:rPr>
              <a:t>users experiencing a large, diverse Ontario-wide library collection</a:t>
            </a:r>
            <a:r>
              <a:rPr lang="en-GB" altLang="en-US" sz="2400" i="1" dirty="0" smtClean="0">
                <a:solidFill>
                  <a:srgbClr val="000000"/>
                </a:solidFill>
                <a:ea typeface="ＭＳ Ｐゴシック" panose="020B0600070205080204" pitchFamily="34" charset="-128"/>
                <a:sym typeface="Calibri" panose="020F0502020204030204" pitchFamily="34" charset="0"/>
              </a:rPr>
              <a:t> rather than the collection at their specific institution. They can </a:t>
            </a:r>
            <a:r>
              <a:rPr lang="en-GB" altLang="en-US" sz="2400" b="1" i="1" dirty="0" smtClean="0">
                <a:solidFill>
                  <a:srgbClr val="000000"/>
                </a:solidFill>
                <a:ea typeface="ＭＳ Ｐゴシック" panose="020B0600070205080204" pitchFamily="34" charset="-128"/>
                <a:sym typeface="Calibri" panose="020F0502020204030204" pitchFamily="34" charset="0"/>
              </a:rPr>
              <a:t>move seamlessly between different types of content </a:t>
            </a:r>
            <a:r>
              <a:rPr lang="en-GB" altLang="en-US" sz="2400" i="1" dirty="0" smtClean="0">
                <a:solidFill>
                  <a:srgbClr val="000000"/>
                </a:solidFill>
                <a:ea typeface="ＭＳ Ｐゴシック" panose="020B0600070205080204" pitchFamily="34" charset="-128"/>
                <a:sym typeface="Calibri" panose="020F0502020204030204" pitchFamily="34" charset="0"/>
              </a:rPr>
              <a:t>(electronic and print, books and journals, etc.) using multiple interoperable platforms whose design is evidence-based. Via search engine optimization and advanced authentication, many users experience OCUL resources from outside of Ontario. Users have access to more books and specialized content than ever before, and these </a:t>
            </a:r>
            <a:r>
              <a:rPr lang="en-GB" altLang="en-US" sz="2400" b="1" i="1" dirty="0" smtClean="0">
                <a:solidFill>
                  <a:srgbClr val="000000"/>
                </a:solidFill>
                <a:ea typeface="ＭＳ Ｐゴシック" panose="020B0600070205080204" pitchFamily="34" charset="-128"/>
                <a:sym typeface="Calibri" panose="020F0502020204030204" pitchFamily="34" charset="0"/>
              </a:rPr>
              <a:t>resources are incorporated into their research, learning and teaching workflows</a:t>
            </a:r>
            <a:r>
              <a:rPr lang="en-GB" altLang="en-US" sz="2400" i="1" dirty="0" smtClean="0">
                <a:solidFill>
                  <a:srgbClr val="000000"/>
                </a:solidFill>
                <a:ea typeface="ＭＳ Ｐゴシック" panose="020B0600070205080204" pitchFamily="34" charset="-128"/>
                <a:sym typeface="Calibri" panose="020F0502020204030204" pitchFamily="34" charset="0"/>
              </a:rPr>
              <a:t>.</a:t>
            </a:r>
          </a:p>
          <a:p>
            <a:pPr marL="0" indent="0">
              <a:buFont typeface="Wingdings" panose="05000000000000000000" pitchFamily="2" charset="2"/>
              <a:buNone/>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357971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altLang="en-US" smtClean="0">
                <a:ea typeface="ＭＳ Ｐゴシック" panose="020B0600070205080204" pitchFamily="34" charset="-128"/>
              </a:rPr>
              <a:t>The Vision cont’d</a:t>
            </a:r>
            <a:r>
              <a:rPr lang="en-GB" altLang="en-US" smtClean="0">
                <a:ea typeface="ＭＳ Ｐゴシック" panose="020B0600070205080204" pitchFamily="34" charset="-128"/>
                <a:sym typeface="Calibri" panose="020F0502020204030204" pitchFamily="34" charset="0"/>
              </a:rPr>
              <a:t> </a:t>
            </a:r>
            <a:endParaRPr lang="en-US" altLang="en-US" smtClean="0">
              <a:ea typeface="ＭＳ Ｐゴシック" panose="020B0600070205080204" pitchFamily="34" charset="-128"/>
            </a:endParaRPr>
          </a:p>
        </p:txBody>
      </p:sp>
      <p:sp>
        <p:nvSpPr>
          <p:cNvPr id="23554" name="Content Placeholder 2"/>
          <p:cNvSpPr>
            <a:spLocks noGrp="1"/>
          </p:cNvSpPr>
          <p:nvPr>
            <p:ph idx="1"/>
          </p:nvPr>
        </p:nvSpPr>
        <p:spPr/>
        <p:txBody>
          <a:bodyPr/>
          <a:lstStyle/>
          <a:p>
            <a:pPr marL="0" indent="0">
              <a:buFont typeface="Wingdings" panose="05000000000000000000" pitchFamily="2" charset="2"/>
              <a:buNone/>
            </a:pPr>
            <a:r>
              <a:rPr lang="en-GB" altLang="en-US" sz="2400" i="1" dirty="0" smtClean="0">
                <a:solidFill>
                  <a:srgbClr val="000000"/>
                </a:solidFill>
                <a:ea typeface="ＭＳ Ｐゴシック" panose="020B0600070205080204" pitchFamily="34" charset="-128"/>
                <a:sym typeface="Calibri" panose="020F0502020204030204" pitchFamily="34" charset="0"/>
              </a:rPr>
              <a:t>By 2020, OCUL library employees will </a:t>
            </a:r>
            <a:r>
              <a:rPr lang="en-GB" altLang="en-US" sz="2400" b="1" i="1" dirty="0" smtClean="0">
                <a:solidFill>
                  <a:srgbClr val="000000"/>
                </a:solidFill>
                <a:ea typeface="ＭＳ Ｐゴシック" panose="020B0600070205080204" pitchFamily="34" charset="-128"/>
                <a:sym typeface="Calibri" panose="020F0502020204030204" pitchFamily="34" charset="0"/>
              </a:rPr>
              <a:t>perceive collaborative work as a given </a:t>
            </a:r>
            <a:r>
              <a:rPr lang="en-GB" altLang="en-US" sz="2400" i="1" dirty="0" smtClean="0">
                <a:solidFill>
                  <a:srgbClr val="000000"/>
                </a:solidFill>
                <a:ea typeface="ＭＳ Ｐゴシック" panose="020B0600070205080204" pitchFamily="34" charset="-128"/>
                <a:sym typeface="Calibri" panose="020F0502020204030204" pitchFamily="34" charset="0"/>
              </a:rPr>
              <a:t>– they are part of a network and naturally work within it. They are likely to work on a daily basis with staff at other OCUL libraries, and are familiar with OCUL wide standards and policies. They may be doing work on behalf of another institution for the good of the OCUL community, and participate in opportunities for job sharing, secondments and exchanges within OCUL libraries.</a:t>
            </a:r>
          </a:p>
          <a:p>
            <a:pPr marL="0" indent="0">
              <a:buFont typeface="Wingdings" panose="05000000000000000000" pitchFamily="2" charset="2"/>
              <a:buNone/>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009920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28650" y="116632"/>
            <a:ext cx="8263830" cy="987425"/>
          </a:xfrm>
        </p:spPr>
        <p:txBody>
          <a:bodyPr/>
          <a:lstStyle/>
          <a:p>
            <a:r>
              <a:rPr lang="en-US" altLang="en-US" dirty="0" smtClean="0"/>
              <a:t>Collaboration Outcomes</a:t>
            </a:r>
            <a:endParaRPr lang="en-CA" altLang="en-US" dirty="0" smtClean="0"/>
          </a:p>
        </p:txBody>
      </p:sp>
      <p:sp>
        <p:nvSpPr>
          <p:cNvPr id="3" name="Content Placeholder 2"/>
          <p:cNvSpPr>
            <a:spLocks noGrp="1"/>
          </p:cNvSpPr>
          <p:nvPr>
            <p:ph idx="1"/>
          </p:nvPr>
        </p:nvSpPr>
        <p:spPr>
          <a:xfrm>
            <a:off x="628650" y="999331"/>
            <a:ext cx="7886700" cy="4733925"/>
          </a:xfrm>
        </p:spPr>
        <p:txBody>
          <a:bodyPr/>
          <a:lstStyle/>
          <a:p>
            <a:pPr marL="0" indent="0">
              <a:buFont typeface="Arial" panose="020B0604020202020204" pitchFamily="34" charset="0"/>
              <a:buNone/>
              <a:defRPr/>
            </a:pPr>
            <a:endParaRPr lang="en-US" sz="2400" dirty="0" smtClean="0"/>
          </a:p>
          <a:p>
            <a:pPr marL="0" indent="0">
              <a:buFont typeface="Arial" panose="020B0604020202020204" pitchFamily="34" charset="0"/>
              <a:buNone/>
              <a:defRPr/>
            </a:pPr>
            <a:r>
              <a:rPr lang="en-US" sz="2400" dirty="0" smtClean="0"/>
              <a:t>Shared LSP with common configuration</a:t>
            </a:r>
          </a:p>
          <a:p>
            <a:pPr lvl="1">
              <a:buFont typeface="Arial" panose="020B0604020202020204" pitchFamily="34" charset="0"/>
              <a:buChar char="•"/>
              <a:defRPr/>
            </a:pPr>
            <a:r>
              <a:rPr lang="en-US" sz="2400" dirty="0" smtClean="0"/>
              <a:t>Allow for local differences where necessary</a:t>
            </a:r>
          </a:p>
          <a:p>
            <a:pPr lvl="1">
              <a:buFont typeface="Arial" panose="020B0604020202020204" pitchFamily="34" charset="0"/>
              <a:buChar char="•"/>
              <a:defRPr/>
            </a:pPr>
            <a:r>
              <a:rPr lang="en-US" sz="2400" dirty="0" smtClean="0"/>
              <a:t>Build collaboration from the start, enable for future</a:t>
            </a:r>
            <a:endParaRPr lang="en-US" sz="2400" dirty="0"/>
          </a:p>
          <a:p>
            <a:pPr>
              <a:buFont typeface="Arial" panose="020B0604020202020204" pitchFamily="34" charset="0"/>
              <a:buChar char="•"/>
              <a:defRPr/>
            </a:pPr>
            <a:r>
              <a:rPr lang="en-US" sz="2400" dirty="0" smtClean="0"/>
              <a:t>Shared record loading </a:t>
            </a:r>
          </a:p>
          <a:p>
            <a:pPr>
              <a:buFont typeface="Arial" panose="020B0604020202020204" pitchFamily="34" charset="0"/>
              <a:buChar char="•"/>
              <a:defRPr/>
            </a:pPr>
            <a:r>
              <a:rPr lang="en-US" sz="2400" dirty="0" smtClean="0"/>
              <a:t>Shared records and ERM</a:t>
            </a:r>
          </a:p>
          <a:p>
            <a:pPr>
              <a:buFont typeface="Arial" panose="020B0604020202020204" pitchFamily="34" charset="0"/>
              <a:buChar char="•"/>
              <a:defRPr/>
            </a:pPr>
            <a:r>
              <a:rPr lang="en-US" sz="2400" dirty="0" smtClean="0"/>
              <a:t>Shared Discovery, OCUL view</a:t>
            </a:r>
          </a:p>
          <a:p>
            <a:pPr>
              <a:buFont typeface="Arial" panose="020B0604020202020204" pitchFamily="34" charset="0"/>
              <a:buChar char="•"/>
              <a:defRPr/>
            </a:pPr>
            <a:r>
              <a:rPr lang="en-US" sz="2400" dirty="0" smtClean="0"/>
              <a:t>Seamless Interlibrary loan/request and fulfillment</a:t>
            </a:r>
          </a:p>
          <a:p>
            <a:pPr>
              <a:buFont typeface="Arial" panose="020B0604020202020204" pitchFamily="34" charset="0"/>
              <a:buChar char="•"/>
              <a:defRPr/>
            </a:pPr>
            <a:r>
              <a:rPr lang="en-US" sz="2400" dirty="0" smtClean="0"/>
              <a:t>Shared analytics, e.g. OCUL-wide collection analysis</a:t>
            </a:r>
          </a:p>
          <a:p>
            <a:pPr>
              <a:buFont typeface="Arial" panose="020B0604020202020204" pitchFamily="34" charset="0"/>
              <a:buChar char="•"/>
              <a:defRPr/>
            </a:pPr>
            <a:r>
              <a:rPr lang="en-US" sz="2400" dirty="0" smtClean="0"/>
              <a:t>Shared patron services and policies</a:t>
            </a:r>
          </a:p>
          <a:p>
            <a:pPr marL="0" indent="0">
              <a:buFont typeface="Arial" panose="020B0604020202020204" pitchFamily="34" charset="0"/>
              <a:buNone/>
              <a:defRPr/>
            </a:pPr>
            <a:r>
              <a:rPr lang="en-US" sz="2400" dirty="0" smtClean="0"/>
              <a:t>And full range of LSP requirements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GB" altLang="en-US" smtClean="0">
                <a:ea typeface="ＭＳ Ｐゴシック" panose="020B0600070205080204" pitchFamily="34" charset="-128"/>
                <a:sym typeface="Calibri" panose="020F0502020204030204" pitchFamily="34" charset="0"/>
              </a:rPr>
              <a:t>Thanks! </a:t>
            </a:r>
            <a:endParaRPr lang="en-US" altLang="en-US" smtClean="0">
              <a:ea typeface="ＭＳ Ｐゴシック" panose="020B0600070205080204" pitchFamily="34" charset="-128"/>
            </a:endParaRPr>
          </a:p>
        </p:txBody>
      </p:sp>
      <p:sp>
        <p:nvSpPr>
          <p:cNvPr id="3" name="Content Placeholder 2"/>
          <p:cNvSpPr>
            <a:spLocks noGrp="1"/>
          </p:cNvSpPr>
          <p:nvPr>
            <p:ph idx="1"/>
          </p:nvPr>
        </p:nvSpPr>
        <p:spPr>
          <a:xfrm>
            <a:off x="457200" y="1495425"/>
            <a:ext cx="8229600" cy="4525963"/>
          </a:xfrm>
        </p:spPr>
        <p:txBody>
          <a:bodyPr/>
          <a:lstStyle/>
          <a:p>
            <a:pPr marL="0" indent="0">
              <a:spcBef>
                <a:spcPts val="640"/>
              </a:spcBef>
              <a:spcAft>
                <a:spcPts val="0"/>
              </a:spcAft>
              <a:buClr>
                <a:schemeClr val="dk1"/>
              </a:buClr>
              <a:buSzPct val="25000"/>
              <a:buFont typeface="Wingdings" charset="0"/>
              <a:buNone/>
              <a:defRPr/>
            </a:pPr>
            <a:r>
              <a:rPr lang="en-GB" sz="2800" dirty="0">
                <a:solidFill>
                  <a:schemeClr val="dk1"/>
                </a:solidFill>
                <a:ea typeface="Calibri"/>
                <a:cs typeface="Calibri"/>
                <a:sym typeface="Calibri"/>
              </a:rPr>
              <a:t>More info</a:t>
            </a:r>
          </a:p>
          <a:p>
            <a:pPr lvl="1">
              <a:spcBef>
                <a:spcPts val="480"/>
              </a:spcBef>
              <a:spcAft>
                <a:spcPts val="0"/>
              </a:spcAft>
              <a:buClr>
                <a:schemeClr val="dk1"/>
              </a:buClr>
              <a:buSzPct val="100000"/>
              <a:buFont typeface="Arial"/>
              <a:buChar char="•"/>
              <a:defRPr/>
            </a:pPr>
            <a:r>
              <a:rPr lang="en-GB" sz="2400" dirty="0">
                <a:solidFill>
                  <a:schemeClr val="dk1"/>
                </a:solidFill>
                <a:ea typeface="Calibri"/>
                <a:cs typeface="Calibri"/>
                <a:sym typeface="Calibri"/>
              </a:rPr>
              <a:t>Visit the Collaborative Futures </a:t>
            </a:r>
            <a:r>
              <a:rPr lang="en-GB" sz="2400" dirty="0" smtClean="0">
                <a:solidFill>
                  <a:schemeClr val="dk1"/>
                </a:solidFill>
                <a:ea typeface="Calibri"/>
                <a:cs typeface="Calibri"/>
                <a:sym typeface="Calibri"/>
              </a:rPr>
              <a:t>website: </a:t>
            </a:r>
            <a:r>
              <a:rPr lang="en-GB" sz="2400" u="sng" dirty="0">
                <a:solidFill>
                  <a:schemeClr val="hlink"/>
                </a:solidFill>
                <a:ea typeface="Calibri"/>
                <a:cs typeface="Calibri"/>
                <a:sym typeface="Calibri"/>
                <a:hlinkClick r:id="rId3"/>
              </a:rPr>
              <a:t>http://www.ocul.on.ca/projects/collaborative-futures</a:t>
            </a:r>
          </a:p>
          <a:p>
            <a:pPr marL="457200" lvl="1" indent="0">
              <a:spcBef>
                <a:spcPts val="480"/>
              </a:spcBef>
              <a:spcAft>
                <a:spcPts val="0"/>
              </a:spcAft>
              <a:buClr>
                <a:schemeClr val="dk1"/>
              </a:buClr>
              <a:buSzPct val="25000"/>
              <a:buFont typeface="Arial" charset="0"/>
              <a:buNone/>
              <a:defRPr/>
            </a:pPr>
            <a:endParaRPr lang="en-GB" sz="2400" dirty="0">
              <a:solidFill>
                <a:schemeClr val="dk1"/>
              </a:solidFill>
              <a:ea typeface="Calibri"/>
              <a:cs typeface="Calibri"/>
              <a:sym typeface="Calibri"/>
            </a:endParaRPr>
          </a:p>
          <a:p>
            <a:pPr lvl="1">
              <a:spcBef>
                <a:spcPts val="480"/>
              </a:spcBef>
              <a:spcAft>
                <a:spcPts val="0"/>
              </a:spcAft>
              <a:buClr>
                <a:schemeClr val="dk1"/>
              </a:buClr>
              <a:buSzPct val="100000"/>
              <a:buFont typeface="Arial"/>
              <a:buChar char="•"/>
              <a:defRPr/>
            </a:pPr>
            <a:r>
              <a:rPr lang="en-GB" sz="2400" dirty="0">
                <a:solidFill>
                  <a:schemeClr val="dk1"/>
                </a:solidFill>
                <a:ea typeface="Calibri"/>
                <a:cs typeface="Calibri"/>
                <a:sym typeface="Calibri"/>
              </a:rPr>
              <a:t>Contact </a:t>
            </a:r>
            <a:r>
              <a:rPr lang="en-GB" sz="2400" dirty="0" smtClean="0"/>
              <a:t>us</a:t>
            </a:r>
            <a:r>
              <a:rPr lang="en-GB" sz="2400" dirty="0">
                <a:solidFill>
                  <a:schemeClr val="dk1"/>
                </a:solidFill>
                <a:ea typeface="Calibri"/>
                <a:cs typeface="Calibri"/>
                <a:sym typeface="Calibri"/>
              </a:rPr>
              <a:t>:</a:t>
            </a:r>
          </a:p>
          <a:p>
            <a:pPr marL="1066800" lvl="2" indent="0">
              <a:spcBef>
                <a:spcPts val="480"/>
              </a:spcBef>
              <a:spcAft>
                <a:spcPts val="0"/>
              </a:spcAft>
              <a:buSzPct val="100000"/>
              <a:buFont typeface="Wingdings" charset="0"/>
              <a:buNone/>
              <a:defRPr/>
            </a:pPr>
            <a:r>
              <a:rPr lang="en-GB" u="sng" dirty="0" smtClean="0">
                <a:solidFill>
                  <a:schemeClr val="hlink"/>
                </a:solidFill>
                <a:hlinkClick r:id="rId4"/>
              </a:rPr>
              <a:t>ocul@ocul.on.ca</a:t>
            </a:r>
          </a:p>
          <a:p>
            <a:pPr marL="0" indent="0">
              <a:buFont typeface="Wingdings" charset="0"/>
              <a:buNone/>
              <a:defRPr/>
            </a:pPr>
            <a:endParaRPr lang="en-US" dirty="0"/>
          </a:p>
        </p:txBody>
      </p:sp>
      <p:pic>
        <p:nvPicPr>
          <p:cNvPr id="49155" name="Picture 3" descr="OCULslogan_hr.pdf"/>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56100" y="6296025"/>
            <a:ext cx="4464050" cy="328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6966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altLang="en-US" dirty="0" smtClean="0">
                <a:ea typeface="ＭＳ Ｐゴシック" panose="020B0600070205080204" pitchFamily="34" charset="-128"/>
              </a:rPr>
              <a:t>Introduction to OCUL &amp; The Collaborative Futures Project</a:t>
            </a:r>
          </a:p>
        </p:txBody>
      </p:sp>
      <p:pic>
        <p:nvPicPr>
          <p:cNvPr id="13314" name="Picture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96941" y="6309320"/>
            <a:ext cx="3419475" cy="347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4436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chor="ctr"/>
          <a:lstStyle/>
          <a:p>
            <a:r>
              <a:rPr lang="en-US" altLang="en-US" sz="3600">
                <a:ea typeface="ＭＳ Ｐゴシック" panose="020B0600070205080204" pitchFamily="34" charset="-128"/>
              </a:rPr>
              <a:t>Ontario Council of University Libraries</a:t>
            </a:r>
          </a:p>
        </p:txBody>
      </p:sp>
      <p:sp>
        <p:nvSpPr>
          <p:cNvPr id="15362" name="Content Placeholder 2"/>
          <p:cNvSpPr>
            <a:spLocks noGrp="1"/>
          </p:cNvSpPr>
          <p:nvPr>
            <p:ph idx="1"/>
          </p:nvPr>
        </p:nvSpPr>
        <p:spPr>
          <a:xfrm>
            <a:off x="1484710" y="1311277"/>
            <a:ext cx="6172200" cy="4525963"/>
          </a:xfrm>
        </p:spPr>
        <p:txBody>
          <a:bodyPr/>
          <a:lstStyle/>
          <a:p>
            <a:r>
              <a:rPr lang="en-US" altLang="en-US" sz="2400">
                <a:ea typeface="ＭＳ Ｐゴシック" panose="020B0600070205080204" pitchFamily="34" charset="-128"/>
              </a:rPr>
              <a:t>OCUL is a consortium of Ontario’s 21 university libraries. </a:t>
            </a:r>
          </a:p>
        </p:txBody>
      </p:sp>
      <p:grpSp>
        <p:nvGrpSpPr>
          <p:cNvPr id="2" name="Group 118"/>
          <p:cNvGrpSpPr>
            <a:grpSpLocks/>
          </p:cNvGrpSpPr>
          <p:nvPr/>
        </p:nvGrpSpPr>
        <p:grpSpPr bwMode="auto">
          <a:xfrm>
            <a:off x="1485901" y="2205040"/>
            <a:ext cx="5894785" cy="3668441"/>
            <a:chOff x="457200" y="2204864"/>
            <a:chExt cx="7859216" cy="3668299"/>
          </a:xfrm>
        </p:grpSpPr>
        <p:pic>
          <p:nvPicPr>
            <p:cNvPr id="15364" name="Picture 1" descr="Ontario_Locator_Map.pn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79712" y="2204864"/>
              <a:ext cx="4658237" cy="3319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5" name="TextBox 2"/>
            <p:cNvSpPr txBox="1">
              <a:spLocks noChangeArrowheads="1"/>
            </p:cNvSpPr>
            <p:nvPr/>
          </p:nvSpPr>
          <p:spPr bwMode="auto">
            <a:xfrm>
              <a:off x="457200" y="2241540"/>
              <a:ext cx="1090464" cy="3631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fontAlgn="base" hangingPunct="1">
                <a:lnSpc>
                  <a:spcPct val="200000"/>
                </a:lnSpc>
                <a:spcBef>
                  <a:spcPct val="0"/>
                </a:spcBef>
                <a:spcAft>
                  <a:spcPct val="0"/>
                </a:spcAft>
              </a:pPr>
              <a:r>
                <a:rPr lang="en-US" altLang="en-US" sz="1000">
                  <a:solidFill>
                    <a:prstClr val="black"/>
                  </a:solidFill>
                </a:rPr>
                <a:t>Nipissing</a:t>
              </a:r>
            </a:p>
            <a:p>
              <a:pPr algn="r" eaLnBrk="1" fontAlgn="base" hangingPunct="1">
                <a:lnSpc>
                  <a:spcPct val="200000"/>
                </a:lnSpc>
                <a:spcBef>
                  <a:spcPct val="0"/>
                </a:spcBef>
                <a:spcAft>
                  <a:spcPct val="0"/>
                </a:spcAft>
              </a:pPr>
              <a:r>
                <a:rPr lang="en-US" altLang="en-US" sz="1000">
                  <a:solidFill>
                    <a:prstClr val="black"/>
                  </a:solidFill>
                </a:rPr>
                <a:t>Laurentian</a:t>
              </a:r>
            </a:p>
            <a:p>
              <a:pPr algn="r" eaLnBrk="1" fontAlgn="base" hangingPunct="1">
                <a:lnSpc>
                  <a:spcPct val="200000"/>
                </a:lnSpc>
                <a:spcBef>
                  <a:spcPct val="0"/>
                </a:spcBef>
                <a:spcAft>
                  <a:spcPct val="0"/>
                </a:spcAft>
              </a:pPr>
              <a:r>
                <a:rPr lang="en-US" altLang="en-US" sz="1000">
                  <a:solidFill>
                    <a:prstClr val="black"/>
                  </a:solidFill>
                </a:rPr>
                <a:t>Algoma</a:t>
              </a:r>
            </a:p>
            <a:p>
              <a:pPr algn="r" eaLnBrk="1" fontAlgn="base" hangingPunct="1">
                <a:lnSpc>
                  <a:spcPct val="200000"/>
                </a:lnSpc>
                <a:spcBef>
                  <a:spcPct val="0"/>
                </a:spcBef>
                <a:spcAft>
                  <a:spcPct val="0"/>
                </a:spcAft>
              </a:pPr>
              <a:r>
                <a:rPr lang="en-US" altLang="en-US" sz="1000">
                  <a:solidFill>
                    <a:prstClr val="black"/>
                  </a:solidFill>
                </a:rPr>
                <a:t>Lakehead</a:t>
              </a:r>
            </a:p>
            <a:p>
              <a:pPr algn="r" eaLnBrk="1" fontAlgn="base" hangingPunct="1">
                <a:lnSpc>
                  <a:spcPct val="200000"/>
                </a:lnSpc>
                <a:spcBef>
                  <a:spcPct val="0"/>
                </a:spcBef>
                <a:spcAft>
                  <a:spcPct val="0"/>
                </a:spcAft>
              </a:pPr>
              <a:r>
                <a:rPr lang="en-US" altLang="en-US" sz="1000">
                  <a:solidFill>
                    <a:prstClr val="black"/>
                  </a:solidFill>
                </a:rPr>
                <a:t>Trent</a:t>
              </a:r>
            </a:p>
            <a:p>
              <a:pPr algn="r" eaLnBrk="1" fontAlgn="base" hangingPunct="1">
                <a:lnSpc>
                  <a:spcPct val="200000"/>
                </a:lnSpc>
                <a:spcBef>
                  <a:spcPct val="0"/>
                </a:spcBef>
                <a:spcAft>
                  <a:spcPct val="0"/>
                </a:spcAft>
              </a:pPr>
              <a:r>
                <a:rPr lang="en-US" altLang="en-US" sz="1000">
                  <a:solidFill>
                    <a:prstClr val="black"/>
                  </a:solidFill>
                </a:rPr>
                <a:t>York</a:t>
              </a:r>
            </a:p>
            <a:p>
              <a:pPr algn="r" eaLnBrk="1" fontAlgn="base" hangingPunct="1">
                <a:lnSpc>
                  <a:spcPct val="200000"/>
                </a:lnSpc>
                <a:spcBef>
                  <a:spcPct val="0"/>
                </a:spcBef>
                <a:spcAft>
                  <a:spcPct val="0"/>
                </a:spcAft>
              </a:pPr>
              <a:r>
                <a:rPr lang="en-US" altLang="en-US" sz="1000">
                  <a:solidFill>
                    <a:prstClr val="black"/>
                  </a:solidFill>
                </a:rPr>
                <a:t>Guelph</a:t>
              </a:r>
            </a:p>
            <a:p>
              <a:pPr algn="r" eaLnBrk="1" fontAlgn="base" hangingPunct="1">
                <a:lnSpc>
                  <a:spcPct val="200000"/>
                </a:lnSpc>
                <a:spcBef>
                  <a:spcPct val="0"/>
                </a:spcBef>
                <a:spcAft>
                  <a:spcPct val="0"/>
                </a:spcAft>
              </a:pPr>
              <a:r>
                <a:rPr lang="en-US" altLang="en-US" sz="1000">
                  <a:solidFill>
                    <a:prstClr val="black"/>
                  </a:solidFill>
                </a:rPr>
                <a:t>Waterloo</a:t>
              </a:r>
            </a:p>
            <a:p>
              <a:pPr algn="r" eaLnBrk="1" fontAlgn="base" hangingPunct="1">
                <a:lnSpc>
                  <a:spcPct val="150000"/>
                </a:lnSpc>
                <a:spcBef>
                  <a:spcPct val="0"/>
                </a:spcBef>
                <a:spcAft>
                  <a:spcPct val="0"/>
                </a:spcAft>
              </a:pPr>
              <a:r>
                <a:rPr lang="en-US" altLang="en-US" sz="1000">
                  <a:solidFill>
                    <a:prstClr val="black"/>
                  </a:solidFill>
                </a:rPr>
                <a:t>Wilfrid Laurier</a:t>
              </a:r>
            </a:p>
            <a:p>
              <a:pPr algn="r" eaLnBrk="1" fontAlgn="base" hangingPunct="1">
                <a:lnSpc>
                  <a:spcPct val="200000"/>
                </a:lnSpc>
                <a:spcBef>
                  <a:spcPct val="0"/>
                </a:spcBef>
                <a:spcAft>
                  <a:spcPct val="0"/>
                </a:spcAft>
              </a:pPr>
              <a:r>
                <a:rPr lang="en-US" altLang="en-US" sz="1000">
                  <a:solidFill>
                    <a:prstClr val="black"/>
                  </a:solidFill>
                </a:rPr>
                <a:t>Western </a:t>
              </a:r>
            </a:p>
            <a:p>
              <a:pPr algn="r" eaLnBrk="1" fontAlgn="base" hangingPunct="1">
                <a:lnSpc>
                  <a:spcPct val="200000"/>
                </a:lnSpc>
                <a:spcBef>
                  <a:spcPct val="0"/>
                </a:spcBef>
                <a:spcAft>
                  <a:spcPct val="0"/>
                </a:spcAft>
              </a:pPr>
              <a:r>
                <a:rPr lang="en-US" altLang="en-US" sz="1000">
                  <a:solidFill>
                    <a:prstClr val="black"/>
                  </a:solidFill>
                </a:rPr>
                <a:t>Windsor</a:t>
              </a:r>
            </a:p>
          </p:txBody>
        </p:sp>
        <p:sp>
          <p:nvSpPr>
            <p:cNvPr id="15366" name="TextBox 5"/>
            <p:cNvSpPr txBox="1">
              <a:spLocks noChangeArrowheads="1"/>
            </p:cNvSpPr>
            <p:nvPr/>
          </p:nvSpPr>
          <p:spPr bwMode="auto">
            <a:xfrm>
              <a:off x="7308304" y="2636912"/>
              <a:ext cx="1008112" cy="31444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base" hangingPunct="1">
                <a:lnSpc>
                  <a:spcPct val="200000"/>
                </a:lnSpc>
                <a:spcBef>
                  <a:spcPct val="0"/>
                </a:spcBef>
                <a:spcAft>
                  <a:spcPct val="0"/>
                </a:spcAft>
              </a:pPr>
              <a:r>
                <a:rPr lang="en-US" altLang="en-US" sz="1000">
                  <a:solidFill>
                    <a:prstClr val="black"/>
                  </a:solidFill>
                </a:rPr>
                <a:t>Carleton</a:t>
              </a:r>
            </a:p>
            <a:p>
              <a:pPr eaLnBrk="1" fontAlgn="base" hangingPunct="1">
                <a:lnSpc>
                  <a:spcPct val="200000"/>
                </a:lnSpc>
                <a:spcBef>
                  <a:spcPct val="0"/>
                </a:spcBef>
                <a:spcAft>
                  <a:spcPct val="0"/>
                </a:spcAft>
              </a:pPr>
              <a:r>
                <a:rPr lang="en-US" altLang="en-US" sz="1000">
                  <a:solidFill>
                    <a:prstClr val="black"/>
                  </a:solidFill>
                </a:rPr>
                <a:t>Ottawa</a:t>
              </a:r>
            </a:p>
            <a:p>
              <a:pPr eaLnBrk="1" fontAlgn="base" hangingPunct="1">
                <a:lnSpc>
                  <a:spcPct val="200000"/>
                </a:lnSpc>
                <a:spcBef>
                  <a:spcPct val="0"/>
                </a:spcBef>
                <a:spcAft>
                  <a:spcPct val="0"/>
                </a:spcAft>
              </a:pPr>
              <a:r>
                <a:rPr lang="en-US" altLang="en-US" sz="1000">
                  <a:solidFill>
                    <a:prstClr val="black"/>
                  </a:solidFill>
                </a:rPr>
                <a:t>Queen’s</a:t>
              </a:r>
            </a:p>
            <a:p>
              <a:pPr eaLnBrk="1" fontAlgn="base" hangingPunct="1">
                <a:lnSpc>
                  <a:spcPct val="200000"/>
                </a:lnSpc>
                <a:spcBef>
                  <a:spcPct val="0"/>
                </a:spcBef>
                <a:spcAft>
                  <a:spcPct val="0"/>
                </a:spcAft>
              </a:pPr>
              <a:r>
                <a:rPr lang="en-US" altLang="en-US" sz="1000">
                  <a:solidFill>
                    <a:prstClr val="black"/>
                  </a:solidFill>
                </a:rPr>
                <a:t>RMC</a:t>
              </a:r>
            </a:p>
            <a:p>
              <a:pPr eaLnBrk="1" fontAlgn="base" hangingPunct="1">
                <a:lnSpc>
                  <a:spcPct val="200000"/>
                </a:lnSpc>
                <a:spcBef>
                  <a:spcPct val="0"/>
                </a:spcBef>
                <a:spcAft>
                  <a:spcPct val="0"/>
                </a:spcAft>
              </a:pPr>
              <a:r>
                <a:rPr lang="en-US" altLang="en-US" sz="1000">
                  <a:solidFill>
                    <a:prstClr val="black"/>
                  </a:solidFill>
                </a:rPr>
                <a:t>UOIT</a:t>
              </a:r>
            </a:p>
            <a:p>
              <a:pPr eaLnBrk="1" fontAlgn="base" hangingPunct="1">
                <a:lnSpc>
                  <a:spcPct val="200000"/>
                </a:lnSpc>
                <a:spcBef>
                  <a:spcPct val="0"/>
                </a:spcBef>
                <a:spcAft>
                  <a:spcPct val="0"/>
                </a:spcAft>
              </a:pPr>
              <a:r>
                <a:rPr lang="en-US" altLang="en-US" sz="1000">
                  <a:solidFill>
                    <a:prstClr val="black"/>
                  </a:solidFill>
                </a:rPr>
                <a:t>Ryerson</a:t>
              </a:r>
            </a:p>
            <a:p>
              <a:pPr eaLnBrk="1" fontAlgn="base" hangingPunct="1">
                <a:lnSpc>
                  <a:spcPct val="200000"/>
                </a:lnSpc>
                <a:spcBef>
                  <a:spcPct val="0"/>
                </a:spcBef>
                <a:spcAft>
                  <a:spcPct val="0"/>
                </a:spcAft>
              </a:pPr>
              <a:r>
                <a:rPr lang="en-US" altLang="en-US" sz="1000">
                  <a:solidFill>
                    <a:prstClr val="black"/>
                  </a:solidFill>
                </a:rPr>
                <a:t>Toronto</a:t>
              </a:r>
            </a:p>
            <a:p>
              <a:pPr eaLnBrk="1" fontAlgn="base" hangingPunct="1">
                <a:lnSpc>
                  <a:spcPct val="200000"/>
                </a:lnSpc>
                <a:spcBef>
                  <a:spcPct val="0"/>
                </a:spcBef>
                <a:spcAft>
                  <a:spcPct val="0"/>
                </a:spcAft>
              </a:pPr>
              <a:r>
                <a:rPr lang="en-US" altLang="en-US" sz="1000">
                  <a:solidFill>
                    <a:prstClr val="black"/>
                  </a:solidFill>
                </a:rPr>
                <a:t>OCADU</a:t>
              </a:r>
            </a:p>
            <a:p>
              <a:pPr eaLnBrk="1" fontAlgn="base" hangingPunct="1">
                <a:lnSpc>
                  <a:spcPct val="200000"/>
                </a:lnSpc>
                <a:spcBef>
                  <a:spcPct val="0"/>
                </a:spcBef>
                <a:spcAft>
                  <a:spcPct val="0"/>
                </a:spcAft>
              </a:pPr>
              <a:r>
                <a:rPr lang="en-US" altLang="en-US" sz="1000">
                  <a:solidFill>
                    <a:prstClr val="black"/>
                  </a:solidFill>
                </a:rPr>
                <a:t>Brock</a:t>
              </a:r>
            </a:p>
            <a:p>
              <a:pPr eaLnBrk="1" fontAlgn="base" hangingPunct="1">
                <a:lnSpc>
                  <a:spcPct val="200000"/>
                </a:lnSpc>
                <a:spcBef>
                  <a:spcPct val="0"/>
                </a:spcBef>
                <a:spcAft>
                  <a:spcPct val="0"/>
                </a:spcAft>
              </a:pPr>
              <a:r>
                <a:rPr lang="en-US" altLang="en-US" sz="1000">
                  <a:solidFill>
                    <a:prstClr val="black"/>
                  </a:solidFill>
                </a:rPr>
                <a:t>McMaster</a:t>
              </a:r>
            </a:p>
          </p:txBody>
        </p:sp>
        <p:cxnSp>
          <p:nvCxnSpPr>
            <p:cNvPr id="8" name="Elbow Connector 7"/>
            <p:cNvCxnSpPr/>
            <p:nvPr/>
          </p:nvCxnSpPr>
          <p:spPr>
            <a:xfrm>
              <a:off x="1547744" y="2492190"/>
              <a:ext cx="3816109" cy="1152481"/>
            </a:xfrm>
            <a:prstGeom prst="bentConnector3">
              <a:avLst>
                <a:gd name="adj1" fmla="val 99916"/>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Elbow Connector 22"/>
            <p:cNvCxnSpPr/>
            <p:nvPr/>
          </p:nvCxnSpPr>
          <p:spPr>
            <a:xfrm>
              <a:off x="1547744" y="2789041"/>
              <a:ext cx="3384336" cy="855629"/>
            </a:xfrm>
            <a:prstGeom prst="bentConnector3">
              <a:avLst>
                <a:gd name="adj1" fmla="val 100034"/>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a:off x="1547744" y="3149390"/>
              <a:ext cx="2447770" cy="639738"/>
            </a:xfrm>
            <a:prstGeom prst="bentConnector3">
              <a:avLst>
                <a:gd name="adj1" fmla="val 100144"/>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Elbow Connector 48"/>
            <p:cNvCxnSpPr/>
            <p:nvPr/>
          </p:nvCxnSpPr>
          <p:spPr>
            <a:xfrm>
              <a:off x="1547744" y="3717693"/>
              <a:ext cx="4176448" cy="574653"/>
            </a:xfrm>
            <a:prstGeom prst="bentConnector3">
              <a:avLst>
                <a:gd name="adj1" fmla="val 50000"/>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426" name="Straight Connector 17425"/>
            <p:cNvCxnSpPr/>
            <p:nvPr/>
          </p:nvCxnSpPr>
          <p:spPr>
            <a:xfrm>
              <a:off x="1547744" y="3428779"/>
              <a:ext cx="1007998" cy="0"/>
            </a:xfrm>
            <a:prstGeom prst="line">
              <a:avLst/>
            </a:prstGeom>
            <a:ln w="6350"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9" name="Elbow Connector 58"/>
            <p:cNvCxnSpPr/>
            <p:nvPr/>
          </p:nvCxnSpPr>
          <p:spPr>
            <a:xfrm flipV="1">
              <a:off x="1547744" y="5444826"/>
              <a:ext cx="3023996" cy="144457"/>
            </a:xfrm>
            <a:prstGeom prst="bentConnector3">
              <a:avLst>
                <a:gd name="adj1" fmla="val 76035"/>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2" name="Elbow Connector 61"/>
            <p:cNvCxnSpPr/>
            <p:nvPr/>
          </p:nvCxnSpPr>
          <p:spPr>
            <a:xfrm flipV="1">
              <a:off x="1547744" y="5013043"/>
              <a:ext cx="3455768" cy="257165"/>
            </a:xfrm>
            <a:prstGeom prst="bentConnector3">
              <a:avLst>
                <a:gd name="adj1" fmla="val 57838"/>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9" name="Elbow Connector 68"/>
            <p:cNvCxnSpPr/>
            <p:nvPr/>
          </p:nvCxnSpPr>
          <p:spPr>
            <a:xfrm>
              <a:off x="1547744" y="4662219"/>
              <a:ext cx="1728678" cy="276214"/>
            </a:xfrm>
            <a:prstGeom prst="bentConnector3">
              <a:avLst>
                <a:gd name="adj1" fmla="val 50000"/>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7" name="Elbow Connector 76"/>
            <p:cNvCxnSpPr/>
            <p:nvPr/>
          </p:nvCxnSpPr>
          <p:spPr>
            <a:xfrm>
              <a:off x="1547744" y="4005020"/>
              <a:ext cx="3816109" cy="504806"/>
            </a:xfrm>
            <a:prstGeom prst="bentConnector3">
              <a:avLst>
                <a:gd name="adj1" fmla="val 50000"/>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3" name="Elbow Connector 82"/>
            <p:cNvCxnSpPr/>
            <p:nvPr/>
          </p:nvCxnSpPr>
          <p:spPr>
            <a:xfrm flipV="1">
              <a:off x="1547744" y="4840012"/>
              <a:ext cx="3528789" cy="101596"/>
            </a:xfrm>
            <a:prstGeom prst="bentConnector3">
              <a:avLst>
                <a:gd name="adj1" fmla="val 50000"/>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5" name="Elbow Connector 84"/>
            <p:cNvCxnSpPr/>
            <p:nvPr/>
          </p:nvCxnSpPr>
          <p:spPr>
            <a:xfrm>
              <a:off x="1547744" y="4292345"/>
              <a:ext cx="3600222" cy="433371"/>
            </a:xfrm>
            <a:prstGeom prst="bentConnector3">
              <a:avLst>
                <a:gd name="adj1" fmla="val 35185"/>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9" name="Elbow Connector 98"/>
            <p:cNvCxnSpPr/>
            <p:nvPr/>
          </p:nvCxnSpPr>
          <p:spPr>
            <a:xfrm flipV="1">
              <a:off x="5940078" y="2920798"/>
              <a:ext cx="1368338" cy="719110"/>
            </a:xfrm>
            <a:prstGeom prst="bentConnector3">
              <a:avLst>
                <a:gd name="adj1" fmla="val 493"/>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3" name="Elbow Connector 102"/>
            <p:cNvCxnSpPr/>
            <p:nvPr/>
          </p:nvCxnSpPr>
          <p:spPr>
            <a:xfrm flipV="1">
              <a:off x="6084532" y="3220825"/>
              <a:ext cx="1165151" cy="496868"/>
            </a:xfrm>
            <a:prstGeom prst="bentConnector3">
              <a:avLst>
                <a:gd name="adj1" fmla="val 617"/>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5" name="Elbow Connector 114"/>
            <p:cNvCxnSpPr/>
            <p:nvPr/>
          </p:nvCxnSpPr>
          <p:spPr>
            <a:xfrm flipV="1">
              <a:off x="6236923" y="3501801"/>
              <a:ext cx="1071494" cy="642913"/>
            </a:xfrm>
            <a:prstGeom prst="bentConnector3">
              <a:avLst>
                <a:gd name="adj1" fmla="val 230"/>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8" name="Elbow Connector 117"/>
            <p:cNvCxnSpPr/>
            <p:nvPr/>
          </p:nvCxnSpPr>
          <p:spPr>
            <a:xfrm flipV="1">
              <a:off x="6155965" y="3789128"/>
              <a:ext cx="1152452" cy="503218"/>
            </a:xfrm>
            <a:prstGeom prst="bentConnector3">
              <a:avLst>
                <a:gd name="adj1" fmla="val 20605"/>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Elbow Connector 122"/>
            <p:cNvCxnSpPr/>
            <p:nvPr/>
          </p:nvCxnSpPr>
          <p:spPr>
            <a:xfrm flipV="1">
              <a:off x="5724192" y="4076454"/>
              <a:ext cx="1584225" cy="349237"/>
            </a:xfrm>
            <a:prstGeom prst="bentConnector3">
              <a:avLst>
                <a:gd name="adj1" fmla="val 50000"/>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0" name="Elbow Connector 129"/>
            <p:cNvCxnSpPr/>
            <p:nvPr/>
          </p:nvCxnSpPr>
          <p:spPr>
            <a:xfrm flipV="1">
              <a:off x="5508306" y="4425690"/>
              <a:ext cx="1800111" cy="173031"/>
            </a:xfrm>
            <a:prstGeom prst="bentConnector3">
              <a:avLst>
                <a:gd name="adj1" fmla="val 72575"/>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4" name="Elbow Connector 133"/>
            <p:cNvCxnSpPr/>
            <p:nvPr/>
          </p:nvCxnSpPr>
          <p:spPr>
            <a:xfrm>
              <a:off x="6803624" y="4598722"/>
              <a:ext cx="446060" cy="126995"/>
            </a:xfrm>
            <a:prstGeom prst="bentConnector3">
              <a:avLst>
                <a:gd name="adj1" fmla="val 2517"/>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9" name="Elbow Connector 138"/>
            <p:cNvCxnSpPr/>
            <p:nvPr/>
          </p:nvCxnSpPr>
          <p:spPr>
            <a:xfrm>
              <a:off x="6803624" y="4725717"/>
              <a:ext cx="476220" cy="322250"/>
            </a:xfrm>
            <a:prstGeom prst="bentConnector3">
              <a:avLst>
                <a:gd name="adj1" fmla="val 1962"/>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6" name="Elbow Connector 145"/>
            <p:cNvCxnSpPr/>
            <p:nvPr/>
          </p:nvCxnSpPr>
          <p:spPr>
            <a:xfrm>
              <a:off x="5724192" y="4840012"/>
              <a:ext cx="1512792" cy="473057"/>
            </a:xfrm>
            <a:prstGeom prst="bentConnector3">
              <a:avLst>
                <a:gd name="adj1" fmla="val 50000"/>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8" name="Elbow Connector 147"/>
            <p:cNvCxnSpPr/>
            <p:nvPr/>
          </p:nvCxnSpPr>
          <p:spPr>
            <a:xfrm>
              <a:off x="5363853" y="4840012"/>
              <a:ext cx="1873132" cy="790544"/>
            </a:xfrm>
            <a:prstGeom prst="bentConnector3">
              <a:avLst>
                <a:gd name="adj1" fmla="val -650"/>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071256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5" name="Shape 103"/>
          <p:cNvSpPr>
            <a:spLocks noGrp="1"/>
          </p:cNvSpPr>
          <p:nvPr>
            <p:ph type="title"/>
          </p:nvPr>
        </p:nvSpPr>
        <p:spPr>
          <a:xfrm>
            <a:off x="1485900" y="274640"/>
            <a:ext cx="6172200" cy="1025525"/>
          </a:xfrm>
        </p:spPr>
        <p:txBody>
          <a:bodyPr vert="horz" lIns="91425" tIns="91425" rIns="91425" bIns="91425" rtlCol="0" anchor="ctr">
            <a:normAutofit/>
          </a:bodyPr>
          <a:lstStyle/>
          <a:p>
            <a:endParaRPr lang="en-US" altLang="en-US" smtClean="0">
              <a:ea typeface="ＭＳ Ｐゴシック" panose="020B0600070205080204" pitchFamily="34" charset="-128"/>
            </a:endParaRPr>
          </a:p>
        </p:txBody>
      </p:sp>
      <p:sp>
        <p:nvSpPr>
          <p:cNvPr id="16386" name="Shape 104"/>
          <p:cNvSpPr>
            <a:spLocks noGrp="1"/>
          </p:cNvSpPr>
          <p:nvPr>
            <p:ph type="body" idx="1"/>
          </p:nvPr>
        </p:nvSpPr>
        <p:spPr>
          <a:xfrm>
            <a:off x="1485900" y="1538288"/>
            <a:ext cx="6172200" cy="4525962"/>
          </a:xfrm>
        </p:spPr>
        <p:txBody>
          <a:bodyPr vert="horz" lIns="91425" tIns="91425" rIns="91425" bIns="91425" rtlCol="0">
            <a:normAutofit/>
          </a:bodyPr>
          <a:lstStyle/>
          <a:p>
            <a:pPr>
              <a:spcBef>
                <a:spcPct val="0"/>
              </a:spcBef>
              <a:buFont typeface="Wingdings" panose="05000000000000000000" pitchFamily="2" charset="2"/>
              <a:buNone/>
            </a:pPr>
            <a:endParaRPr lang="en-US" altLang="en-US" smtClean="0">
              <a:ea typeface="ＭＳ Ｐゴシック" panose="020B0600070205080204" pitchFamily="34" charset="-128"/>
            </a:endParaRPr>
          </a:p>
        </p:txBody>
      </p:sp>
      <p:pic>
        <p:nvPicPr>
          <p:cNvPr id="16387" name="Shape 105"/>
          <p:cNvPicPr preferRelativeResize="0">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39552" y="0"/>
            <a:ext cx="8208912"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30881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hape 116"/>
          <p:cNvSpPr>
            <a:spLocks noGrp="1"/>
          </p:cNvSpPr>
          <p:nvPr>
            <p:ph type="title"/>
          </p:nvPr>
        </p:nvSpPr>
        <p:spPr>
          <a:xfrm>
            <a:off x="395536" y="274640"/>
            <a:ext cx="6172200" cy="1025525"/>
          </a:xfrm>
        </p:spPr>
        <p:txBody>
          <a:bodyPr vert="horz" lIns="91425" tIns="91425" rIns="91425" bIns="91425" rtlCol="0" anchor="ctr">
            <a:normAutofit/>
          </a:bodyPr>
          <a:lstStyle/>
          <a:p>
            <a:r>
              <a:rPr lang="en-US" altLang="en-US" dirty="0" smtClean="0">
                <a:ea typeface="ＭＳ Ｐゴシック" panose="020B0600070205080204" pitchFamily="34" charset="-128"/>
              </a:rPr>
              <a:t>Thinking </a:t>
            </a:r>
            <a:r>
              <a:rPr lang="en-US" altLang="en-US" dirty="0" err="1" smtClean="0">
                <a:ea typeface="ＭＳ Ｐゴシック" panose="020B0600070205080204" pitchFamily="34" charset="-128"/>
              </a:rPr>
              <a:t>OCULy</a:t>
            </a:r>
            <a:endParaRPr lang="en-US" altLang="en-US" dirty="0" smtClean="0">
              <a:ea typeface="ＭＳ Ｐゴシック" panose="020B0600070205080204" pitchFamily="34" charset="-128"/>
            </a:endParaRPr>
          </a:p>
        </p:txBody>
      </p:sp>
      <p:sp>
        <p:nvSpPr>
          <p:cNvPr id="117" name="Shape 117"/>
          <p:cNvSpPr txBox="1">
            <a:spLocks noGrp="1"/>
          </p:cNvSpPr>
          <p:nvPr>
            <p:ph type="body" idx="1"/>
          </p:nvPr>
        </p:nvSpPr>
        <p:spPr>
          <a:xfrm>
            <a:off x="344016" y="1538288"/>
            <a:ext cx="6172200" cy="4525962"/>
          </a:xfrm>
        </p:spPr>
        <p:txBody>
          <a:bodyPr vert="horz" lIns="91425" tIns="91425" rIns="91425" bIns="91425" rtlCol="0">
            <a:noAutofit/>
          </a:bodyPr>
          <a:lstStyle/>
          <a:p>
            <a:pPr marL="457200">
              <a:spcBef>
                <a:spcPts val="0"/>
              </a:spcBef>
              <a:buFont typeface="Wingdings" charset="0"/>
              <a:buChar char="§"/>
              <a:defRPr/>
            </a:pPr>
            <a:r>
              <a:rPr lang="en-US" dirty="0"/>
              <a:t>Thinking and working together for common </a:t>
            </a:r>
            <a:r>
              <a:rPr lang="en-US" dirty="0" smtClean="0"/>
              <a:t>benefit</a:t>
            </a:r>
          </a:p>
          <a:p>
            <a:pPr marL="457200">
              <a:spcBef>
                <a:spcPts val="0"/>
              </a:spcBef>
              <a:buFont typeface="Wingdings" charset="0"/>
              <a:buChar char="§"/>
              <a:defRPr/>
            </a:pPr>
            <a:endParaRPr lang="en-US" dirty="0"/>
          </a:p>
          <a:p>
            <a:pPr marL="457200">
              <a:spcBef>
                <a:spcPts val="0"/>
              </a:spcBef>
              <a:buFont typeface="Wingdings" charset="0"/>
              <a:buChar char="§"/>
              <a:defRPr/>
            </a:pPr>
            <a:r>
              <a:rPr lang="en-US" dirty="0" smtClean="0"/>
              <a:t>Collaborate. Innovate. Deliver. </a:t>
            </a:r>
            <a:endParaRPr lang="en-US" dirty="0"/>
          </a:p>
          <a:p>
            <a:pPr marL="457200">
              <a:spcBef>
                <a:spcPts val="0"/>
              </a:spcBef>
              <a:buFont typeface="Wingdings" charset="0"/>
              <a:buChar char="§"/>
              <a:defRPr/>
            </a:pPr>
            <a:endParaRPr lang="en-US" dirty="0"/>
          </a:p>
          <a:p>
            <a:pPr marL="457200">
              <a:spcBef>
                <a:spcPts val="0"/>
              </a:spcBef>
              <a:buFont typeface="Wingdings" charset="0"/>
              <a:buChar char="§"/>
              <a:defRPr/>
            </a:pPr>
            <a:r>
              <a:rPr lang="en-US" dirty="0" smtClean="0"/>
              <a:t>Collections</a:t>
            </a:r>
            <a:endParaRPr lang="en-US" dirty="0"/>
          </a:p>
          <a:p>
            <a:pPr marL="457200">
              <a:spcBef>
                <a:spcPts val="0"/>
              </a:spcBef>
              <a:buFont typeface="Wingdings" charset="0"/>
              <a:buChar char="§"/>
              <a:defRPr/>
            </a:pPr>
            <a:r>
              <a:rPr lang="en-US" dirty="0" smtClean="0"/>
              <a:t>Scholars Portal</a:t>
            </a:r>
          </a:p>
          <a:p>
            <a:pPr marL="457200">
              <a:spcBef>
                <a:spcPts val="0"/>
              </a:spcBef>
              <a:buFont typeface="Wingdings" charset="0"/>
              <a:buChar char="§"/>
              <a:defRPr/>
            </a:pPr>
            <a:r>
              <a:rPr lang="en-US" dirty="0" smtClean="0"/>
              <a:t>Member Services</a:t>
            </a:r>
            <a:endParaRPr dirty="0"/>
          </a:p>
          <a:p>
            <a:pPr>
              <a:spcBef>
                <a:spcPts val="0"/>
              </a:spcBef>
              <a:buNone/>
              <a:defRPr/>
            </a:pPr>
            <a:endParaRPr dirty="0"/>
          </a:p>
          <a:p>
            <a:pPr>
              <a:spcBef>
                <a:spcPts val="0"/>
              </a:spcBef>
              <a:buNone/>
              <a:defRPr/>
            </a:pPr>
            <a:endParaRPr dirty="0"/>
          </a:p>
        </p:txBody>
      </p:sp>
    </p:spTree>
    <p:extLst>
      <p:ext uri="{BB962C8B-B14F-4D97-AF65-F5344CB8AC3E}">
        <p14:creationId xmlns:p14="http://schemas.microsoft.com/office/powerpoint/2010/main" val="3767363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Futures Vision</a:t>
            </a:r>
            <a:endParaRPr lang="en-US" dirty="0"/>
          </a:p>
        </p:txBody>
      </p:sp>
      <p:sp>
        <p:nvSpPr>
          <p:cNvPr id="3" name="Content Placeholder 2"/>
          <p:cNvSpPr>
            <a:spLocks noGrp="1"/>
          </p:cNvSpPr>
          <p:nvPr>
            <p:ph idx="1"/>
          </p:nvPr>
        </p:nvSpPr>
        <p:spPr/>
        <p:txBody>
          <a:bodyPr/>
          <a:lstStyle/>
          <a:p>
            <a:r>
              <a:rPr lang="en-US" sz="2400" i="1" dirty="0"/>
              <a:t>A distributed and shared collaborative approach to print and electronic/digital resource management</a:t>
            </a:r>
            <a:r>
              <a:rPr lang="en-US" sz="2400" dirty="0"/>
              <a:t>. </a:t>
            </a:r>
          </a:p>
          <a:p>
            <a:endParaRPr lang="en-US" sz="2400" dirty="0"/>
          </a:p>
          <a:p>
            <a:r>
              <a:rPr lang="en-US" sz="2400" dirty="0"/>
              <a:t>The keys to achieving the vision include:</a:t>
            </a:r>
          </a:p>
          <a:p>
            <a:pPr lvl="1"/>
            <a:r>
              <a:rPr lang="en-US" dirty="0"/>
              <a:t>Implement shared next generation library services </a:t>
            </a:r>
            <a:r>
              <a:rPr lang="en-US" dirty="0" smtClean="0"/>
              <a:t>platforms (LSPs).</a:t>
            </a:r>
            <a:endParaRPr lang="en-US" dirty="0"/>
          </a:p>
          <a:p>
            <a:pPr lvl="1"/>
            <a:r>
              <a:rPr lang="en-US" dirty="0"/>
              <a:t>Collaborate to manage and preserve print resources in a sustainable system.</a:t>
            </a:r>
          </a:p>
          <a:p>
            <a:pPr lvl="1"/>
            <a:r>
              <a:rPr lang="en-US" dirty="0"/>
              <a:t>Collaborate to effectively use shared systems to manage electronic &amp; print resources.</a:t>
            </a:r>
          </a:p>
          <a:p>
            <a:endParaRPr lang="en-US" sz="2000" dirty="0"/>
          </a:p>
          <a:p>
            <a:endParaRPr lang="en-US" dirty="0"/>
          </a:p>
        </p:txBody>
      </p:sp>
    </p:spTree>
    <p:extLst>
      <p:ext uri="{BB962C8B-B14F-4D97-AF65-F5344CB8AC3E}">
        <p14:creationId xmlns:p14="http://schemas.microsoft.com/office/powerpoint/2010/main" val="3419893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Futures Phases</a:t>
            </a:r>
            <a:endParaRPr lang="en-US" dirty="0"/>
          </a:p>
        </p:txBody>
      </p:sp>
      <p:sp>
        <p:nvSpPr>
          <p:cNvPr id="3" name="Content Placeholder 2"/>
          <p:cNvSpPr>
            <a:spLocks noGrp="1"/>
          </p:cNvSpPr>
          <p:nvPr>
            <p:ph idx="1"/>
          </p:nvPr>
        </p:nvSpPr>
        <p:spPr/>
        <p:txBody>
          <a:bodyPr/>
          <a:lstStyle/>
          <a:p>
            <a:r>
              <a:rPr lang="en-US" b="1" dirty="0"/>
              <a:t>Phase 1: </a:t>
            </a:r>
            <a:r>
              <a:rPr lang="en-US" dirty="0"/>
              <a:t>Feasibility Study - complete</a:t>
            </a:r>
          </a:p>
          <a:p>
            <a:r>
              <a:rPr lang="en-US" b="1" dirty="0"/>
              <a:t>Phase 2: </a:t>
            </a:r>
            <a:r>
              <a:rPr lang="en-US" dirty="0"/>
              <a:t>Developing system requirements and preparing for procurement - underway</a:t>
            </a:r>
          </a:p>
          <a:p>
            <a:r>
              <a:rPr lang="en-US" b="1" dirty="0"/>
              <a:t>Phase 3: </a:t>
            </a:r>
            <a:r>
              <a:rPr lang="en-US" dirty="0"/>
              <a:t>Procurement and implementation at participating libraries</a:t>
            </a:r>
          </a:p>
          <a:p>
            <a:endParaRPr lang="en-US" dirty="0"/>
          </a:p>
          <a:p>
            <a:r>
              <a:rPr lang="en-US" dirty="0"/>
              <a:t>Phase 3 to begin in early 2017</a:t>
            </a:r>
          </a:p>
          <a:p>
            <a:endParaRPr lang="en-US" dirty="0"/>
          </a:p>
          <a:p>
            <a:pPr marL="342900" lvl="1" indent="-342900">
              <a:buFont typeface="Wingdings" panose="05000000000000000000" pitchFamily="2" charset="2"/>
              <a:buChar char="§"/>
            </a:pPr>
            <a:endParaRPr lang="en-US" dirty="0"/>
          </a:p>
          <a:p>
            <a:pPr marL="342900" lvl="1" indent="-342900">
              <a:buFont typeface="Wingdings" panose="05000000000000000000" pitchFamily="2" charset="2"/>
              <a:buChar char="§"/>
            </a:pPr>
            <a:endParaRPr lang="en-US" dirty="0" smtClean="0"/>
          </a:p>
        </p:txBody>
      </p:sp>
    </p:spTree>
    <p:extLst>
      <p:ext uri="{BB962C8B-B14F-4D97-AF65-F5344CB8AC3E}">
        <p14:creationId xmlns:p14="http://schemas.microsoft.com/office/powerpoint/2010/main" val="2470320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Deliverables</a:t>
            </a:r>
            <a:endParaRPr lang="en-US" dirty="0"/>
          </a:p>
        </p:txBody>
      </p:sp>
      <p:sp>
        <p:nvSpPr>
          <p:cNvPr id="3" name="Content Placeholder 2"/>
          <p:cNvSpPr>
            <a:spLocks noGrp="1"/>
          </p:cNvSpPr>
          <p:nvPr>
            <p:ph idx="1"/>
          </p:nvPr>
        </p:nvSpPr>
        <p:spPr>
          <a:xfrm>
            <a:off x="457200" y="1295400"/>
            <a:ext cx="8229600" cy="4725888"/>
          </a:xfrm>
        </p:spPr>
        <p:txBody>
          <a:bodyPr/>
          <a:lstStyle/>
          <a:p>
            <a:pPr>
              <a:defRPr/>
            </a:pPr>
            <a:r>
              <a:rPr lang="en-US" sz="3600" dirty="0"/>
              <a:t>Business plan (</a:t>
            </a:r>
            <a:r>
              <a:rPr lang="en-US" sz="3600" dirty="0" smtClean="0"/>
              <a:t>budget, </a:t>
            </a:r>
            <a:r>
              <a:rPr lang="en-US" sz="3600" dirty="0"/>
              <a:t>funding </a:t>
            </a:r>
            <a:r>
              <a:rPr lang="en-US" sz="3600" dirty="0" smtClean="0"/>
              <a:t>models, timeline)</a:t>
            </a:r>
            <a:endParaRPr lang="en-US" sz="3600" dirty="0"/>
          </a:p>
          <a:p>
            <a:pPr>
              <a:defRPr/>
            </a:pPr>
            <a:r>
              <a:rPr lang="en-US" sz="3600" dirty="0" smtClean="0"/>
              <a:t>Market sounding (costing</a:t>
            </a:r>
            <a:r>
              <a:rPr lang="en-US" sz="3600" dirty="0"/>
              <a:t>, product demonstrations)</a:t>
            </a:r>
          </a:p>
          <a:p>
            <a:pPr>
              <a:defRPr/>
            </a:pPr>
            <a:r>
              <a:rPr lang="en-US" sz="3600" dirty="0"/>
              <a:t>User and technical requirements for shared </a:t>
            </a:r>
            <a:r>
              <a:rPr lang="en-US" sz="3600" dirty="0" smtClean="0"/>
              <a:t>LSP</a:t>
            </a:r>
            <a:endParaRPr lang="en-US" sz="3600" dirty="0"/>
          </a:p>
          <a:p>
            <a:pPr>
              <a:defRPr/>
            </a:pPr>
            <a:r>
              <a:rPr lang="en-US" sz="3600" dirty="0" smtClean="0"/>
              <a:t>Memorandum of Understanding</a:t>
            </a:r>
            <a:endParaRPr lang="en-US" sz="3600" dirty="0"/>
          </a:p>
          <a:p>
            <a:endParaRPr lang="en-US" dirty="0"/>
          </a:p>
        </p:txBody>
      </p:sp>
    </p:spTree>
    <p:extLst>
      <p:ext uri="{BB962C8B-B14F-4D97-AF65-F5344CB8AC3E}">
        <p14:creationId xmlns:p14="http://schemas.microsoft.com/office/powerpoint/2010/main" val="2183618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dirty="0" smtClean="0"/>
              <a:t>Where others have gone before…</a:t>
            </a:r>
            <a:endParaRPr lang="en-US" dirty="0"/>
          </a:p>
        </p:txBody>
      </p:sp>
      <p:sp>
        <p:nvSpPr>
          <p:cNvPr id="3" name="Content Placeholder 2"/>
          <p:cNvSpPr>
            <a:spLocks noGrp="1"/>
          </p:cNvSpPr>
          <p:nvPr>
            <p:ph idx="1"/>
          </p:nvPr>
        </p:nvSpPr>
        <p:spPr>
          <a:xfrm>
            <a:off x="457200" y="1124744"/>
            <a:ext cx="8229600" cy="4525963"/>
          </a:xfrm>
        </p:spPr>
        <p:txBody>
          <a:bodyPr/>
          <a:lstStyle/>
          <a:p>
            <a:r>
              <a:rPr lang="en-US" dirty="0" smtClean="0"/>
              <a:t>Within OCUL:</a:t>
            </a:r>
          </a:p>
          <a:p>
            <a:pPr lvl="1"/>
            <a:r>
              <a:rPr lang="en-US" dirty="0" smtClean="0"/>
              <a:t>Tri-University Group (TUG) – Guelph, Waterloo, Wilfrid Laurier</a:t>
            </a:r>
          </a:p>
          <a:p>
            <a:pPr lvl="1"/>
            <a:r>
              <a:rPr lang="en-US" dirty="0" smtClean="0"/>
              <a:t>Evergreen consortium – Algoma, Laurentian</a:t>
            </a:r>
          </a:p>
          <a:p>
            <a:r>
              <a:rPr lang="en-US" dirty="0" smtClean="0"/>
              <a:t>Across Canada:</a:t>
            </a:r>
          </a:p>
          <a:p>
            <a:pPr lvl="1"/>
            <a:r>
              <a:rPr lang="en-US" dirty="0" smtClean="0"/>
              <a:t>Ontario Colleges Library Service – </a:t>
            </a:r>
            <a:r>
              <a:rPr lang="en-US" dirty="0" err="1" smtClean="0"/>
              <a:t>Sirsi</a:t>
            </a:r>
            <a:r>
              <a:rPr lang="en-US" dirty="0" smtClean="0"/>
              <a:t> consortium</a:t>
            </a:r>
          </a:p>
          <a:p>
            <a:pPr lvl="1"/>
            <a:r>
              <a:rPr lang="en-US" dirty="0" smtClean="0"/>
              <a:t>NEOS (Alberta)</a:t>
            </a:r>
          </a:p>
          <a:p>
            <a:pPr lvl="1"/>
            <a:r>
              <a:rPr lang="en-US" dirty="0" err="1" smtClean="0"/>
              <a:t>Novanet</a:t>
            </a:r>
            <a:r>
              <a:rPr lang="en-US" dirty="0" smtClean="0"/>
              <a:t> (Nova Scotia)</a:t>
            </a:r>
          </a:p>
          <a:p>
            <a:pPr lvl="1"/>
            <a:r>
              <a:rPr lang="fr-FR" i="1" dirty="0" smtClean="0"/>
              <a:t>Bureau </a:t>
            </a:r>
            <a:r>
              <a:rPr lang="fr-FR" i="1" dirty="0"/>
              <a:t>de coopération </a:t>
            </a:r>
            <a:r>
              <a:rPr lang="fr-FR" i="1" dirty="0" smtClean="0"/>
              <a:t>interuniversitaire (Qu</a:t>
            </a:r>
            <a:r>
              <a:rPr lang="fr-FR" i="1" dirty="0"/>
              <a:t>é</a:t>
            </a:r>
            <a:r>
              <a:rPr lang="fr-FR" i="1" dirty="0" smtClean="0"/>
              <a:t>bec)</a:t>
            </a:r>
            <a:endParaRPr lang="fr-FR" i="1" dirty="0"/>
          </a:p>
        </p:txBody>
      </p:sp>
    </p:spTree>
    <p:extLst>
      <p:ext uri="{BB962C8B-B14F-4D97-AF65-F5344CB8AC3E}">
        <p14:creationId xmlns:p14="http://schemas.microsoft.com/office/powerpoint/2010/main" val="2727559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41875</TotalTime>
  <Words>971</Words>
  <Application>Microsoft Office PowerPoint</Application>
  <PresentationFormat>On-screen Show (4:3)</PresentationFormat>
  <Paragraphs>158</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Courier New</vt:lpstr>
      <vt:lpstr>Wingdings</vt:lpstr>
      <vt:lpstr>Office Theme</vt:lpstr>
      <vt:lpstr>The Collaborative Futures Project: A Road to Shared Next Generation Library Systems </vt:lpstr>
      <vt:lpstr>Introduction to OCUL &amp; The Collaborative Futures Project</vt:lpstr>
      <vt:lpstr>Ontario Council of University Libraries</vt:lpstr>
      <vt:lpstr>PowerPoint Presentation</vt:lpstr>
      <vt:lpstr>Thinking OCULy</vt:lpstr>
      <vt:lpstr>Collaborative Futures Vision</vt:lpstr>
      <vt:lpstr>Collaborative Futures Phases</vt:lpstr>
      <vt:lpstr>Phase 2 Deliverables</vt:lpstr>
      <vt:lpstr>Where others have gone before…</vt:lpstr>
      <vt:lpstr>The Project Team</vt:lpstr>
      <vt:lpstr>Panelists Today</vt:lpstr>
      <vt:lpstr>Collaborative Futures Vision and Project Outcomes</vt:lpstr>
      <vt:lpstr>The Vision </vt:lpstr>
      <vt:lpstr>The Vision cont’d </vt:lpstr>
      <vt:lpstr>Collaboration Outcomes</vt:lpstr>
      <vt:lpstr>Thanks!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Bartek Kawula</dc:creator>
  <cp:lastModifiedBy>Amy Greenberg</cp:lastModifiedBy>
  <cp:revision>440</cp:revision>
  <cp:lastPrinted>2017-02-01T19:28:34Z</cp:lastPrinted>
  <dcterms:created xsi:type="dcterms:W3CDTF">2011-10-26T14:36:48Z</dcterms:created>
  <dcterms:modified xsi:type="dcterms:W3CDTF">2017-02-08T15:48:43Z</dcterms:modified>
</cp:coreProperties>
</file>